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8" r:id="rId2"/>
    <p:sldId id="293" r:id="rId3"/>
    <p:sldId id="321" r:id="rId4"/>
    <p:sldId id="322" r:id="rId5"/>
    <p:sldId id="323" r:id="rId6"/>
    <p:sldId id="327" r:id="rId7"/>
    <p:sldId id="324" r:id="rId8"/>
    <p:sldId id="326" r:id="rId9"/>
    <p:sldId id="294" r:id="rId10"/>
    <p:sldId id="328" r:id="rId11"/>
    <p:sldId id="330" r:id="rId12"/>
    <p:sldId id="331" r:id="rId13"/>
    <p:sldId id="332" r:id="rId14"/>
    <p:sldId id="296" r:id="rId15"/>
    <p:sldId id="31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9CC00"/>
    <a:srgbClr val="CCFF99"/>
    <a:srgbClr val="336600"/>
    <a:srgbClr val="006600"/>
    <a:srgbClr val="003366"/>
    <a:srgbClr val="FFFFCC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100" d="100"/>
          <a:sy n="100" d="100"/>
        </p:scale>
        <p:origin x="-528" y="12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6DB652-5F0C-4E01-98A5-0C9FF352432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FC9A8-2CFA-4712-886E-923AD11705F7}" type="pres">
      <dgm:prSet presAssocID="{D66DB652-5F0C-4E01-98A5-0C9FF35243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D704D-C073-4AD3-AF90-F364B58031F0}" type="presOf" srcId="{D66DB652-5F0C-4E01-98A5-0C9FF352432D}" destId="{AFBFC9A8-2CFA-4712-886E-923AD11705F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EC3F-826A-429E-90AD-FE51F40EC08C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58B7-C998-4F89-B682-819D0DAB7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E8526-B290-427C-8B7E-B19ECF4EDAB0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9A48-24AD-4E6E-B9C6-6F5AD2FB0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E6E4C-B111-42E9-8CFA-A87CC5836F40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A258E-5998-45CA-980A-FBD90448BC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6A704-1226-4F74-A06B-8C7D1B93A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83513-6329-4D9C-A0F7-53891C6AC8DB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A8881-9751-4A9F-A483-54E2D0407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11052-D1D9-47B4-AF4A-13698C1A87D0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292E-D571-4CA3-987B-EF78F03EA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F443F-E22E-4896-922B-413BCDF093E6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94EA4-53FF-4B04-8FA2-C989B5D1B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493CC-7021-459F-8BD3-AB5D2ABF8B88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F0D7E-7E9D-49F4-9041-020D4880EB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78CB9-9C30-430B-B301-8E60EE9878C7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03567-E6E1-4268-A672-EE1AEFE50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6D81-DED9-4495-9723-1CE6DAD167DB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63D29-E113-4638-8783-A1C8901DB0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CE91-D169-4A86-B43D-BA4A563AC6EF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25242-2176-4ACC-A9F7-7C7311F69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14F8-4143-4A6E-8785-24CE1A86AD02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5143-8ECA-4795-BD4C-74347D8A61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98B8D6-77A0-43D8-8FA4-51B8A28856D6}" type="datetimeFigureOut">
              <a:rPr lang="ru-RU"/>
              <a:pPr>
                <a:defRPr/>
              </a:pPr>
              <a:t>28.08.2018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F1FB87-18E1-4D74-A91C-41B72FC31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  <p:sldLayoutId id="214748384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1547813" y="1341438"/>
            <a:ext cx="6786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4067175" y="4500570"/>
            <a:ext cx="4895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6600"/>
                </a:solidFill>
              </a:rPr>
              <a:t>МБОУ «Гимназия №7»</a:t>
            </a:r>
          </a:p>
          <a:p>
            <a:pPr algn="ctr"/>
            <a:r>
              <a:rPr lang="ru-RU" sz="1600" dirty="0" smtClean="0">
                <a:solidFill>
                  <a:srgbClr val="006600"/>
                </a:solidFill>
              </a:rPr>
              <a:t>г.Батайск</a:t>
            </a:r>
            <a:endParaRPr lang="ru-RU" sz="1600" dirty="0">
              <a:solidFill>
                <a:srgbClr val="006600"/>
              </a:solidFill>
            </a:endParaRPr>
          </a:p>
          <a:p>
            <a:pPr algn="ctr"/>
            <a:r>
              <a:rPr lang="ru-RU" sz="1600" dirty="0" smtClean="0">
                <a:solidFill>
                  <a:srgbClr val="006600"/>
                </a:solidFill>
              </a:rPr>
              <a:t>Учитель: Крылова Раиса Викторовна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3317" name="WordArt 8"/>
          <p:cNvSpPr>
            <a:spLocks noChangeArrowheads="1" noChangeShapeType="1" noTextEdit="1"/>
          </p:cNvSpPr>
          <p:nvPr/>
        </p:nvSpPr>
        <p:spPr bwMode="auto">
          <a:xfrm>
            <a:off x="4716463" y="1628775"/>
            <a:ext cx="3884612" cy="3024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b="1" kern="10" dirty="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Урок </a:t>
            </a:r>
          </a:p>
          <a:p>
            <a:pPr algn="ctr"/>
            <a:r>
              <a:rPr lang="ru-RU" sz="2800" b="1" kern="10" dirty="0" smtClean="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русского языка </a:t>
            </a:r>
            <a:endParaRPr lang="ru-RU" sz="2800" b="1" kern="10" dirty="0">
              <a:ln w="19050">
                <a:solidFill>
                  <a:srgbClr val="336600"/>
                </a:solidFill>
                <a:round/>
                <a:headEnd/>
                <a:tailEnd/>
              </a:ln>
              <a:solidFill>
                <a:srgbClr val="99CC00"/>
              </a:solidFill>
              <a:latin typeface="Georgia"/>
            </a:endParaRPr>
          </a:p>
          <a:p>
            <a:pPr algn="ctr"/>
            <a:r>
              <a:rPr lang="ru-RU" sz="2800" b="1" kern="10" dirty="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в </a:t>
            </a:r>
            <a:r>
              <a:rPr lang="ru-RU" sz="2800" b="1" kern="10" dirty="0" smtClean="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3-А </a:t>
            </a:r>
            <a:r>
              <a:rPr lang="ru-RU" sz="2800" b="1" kern="10" dirty="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классе</a:t>
            </a:r>
          </a:p>
          <a:p>
            <a:pPr algn="ctr"/>
            <a:endParaRPr lang="ru-RU" sz="2800" b="1" kern="10" dirty="0">
              <a:ln w="19050">
                <a:solidFill>
                  <a:srgbClr val="336600"/>
                </a:solidFill>
                <a:round/>
                <a:headEnd/>
                <a:tailEnd/>
              </a:ln>
              <a:solidFill>
                <a:srgbClr val="99CC00"/>
              </a:solidFill>
              <a:latin typeface="Georgia"/>
            </a:endParaRPr>
          </a:p>
        </p:txBody>
      </p:sp>
      <p:pic>
        <p:nvPicPr>
          <p:cNvPr id="1331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52513"/>
            <a:ext cx="3810000" cy="511333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301065725"/>
              </p:ext>
            </p:extLst>
          </p:nvPr>
        </p:nvGraphicFramePr>
        <p:xfrm>
          <a:off x="3491880" y="2060848"/>
          <a:ext cx="2578852" cy="1482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28864">
            <a:off x="2504762" y="2020191"/>
            <a:ext cx="896937" cy="457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59426">
            <a:off x="5173503" y="1874500"/>
            <a:ext cx="1000125" cy="7016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159723">
            <a:off x="5179089" y="3999180"/>
            <a:ext cx="896937" cy="457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85194">
            <a:off x="2898409" y="3954545"/>
            <a:ext cx="896937" cy="4572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67744" y="16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844004" y="710245"/>
            <a:ext cx="2160240" cy="1305436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форме В.п. без предлога</a:t>
            </a:r>
            <a:endParaRPr lang="ru-RU" sz="1600" dirty="0"/>
          </a:p>
        </p:txBody>
      </p:sp>
      <p:sp>
        <p:nvSpPr>
          <p:cNvPr id="3" name="Овал 2"/>
          <p:cNvSpPr/>
          <p:nvPr/>
        </p:nvSpPr>
        <p:spPr>
          <a:xfrm>
            <a:off x="5786446" y="714356"/>
            <a:ext cx="2179853" cy="126170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 косвенных падежах с предлогом</a:t>
            </a:r>
            <a:endParaRPr lang="ru-RU" sz="1600" dirty="0"/>
          </a:p>
        </p:txBody>
      </p:sp>
      <p:sp>
        <p:nvSpPr>
          <p:cNvPr id="4" name="Овал 3"/>
          <p:cNvSpPr/>
          <p:nvPr/>
        </p:nvSpPr>
        <p:spPr>
          <a:xfrm>
            <a:off x="755576" y="4293096"/>
            <a:ext cx="2248668" cy="136815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Прямое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5618526" y="4347969"/>
            <a:ext cx="2409858" cy="1368152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Косвенное</a:t>
            </a:r>
            <a:endParaRPr lang="ru-RU" sz="1600" dirty="0"/>
          </a:p>
        </p:txBody>
      </p:sp>
      <p:sp>
        <p:nvSpPr>
          <p:cNvPr id="16" name="Овал 15"/>
          <p:cNvSpPr/>
          <p:nvPr/>
        </p:nvSpPr>
        <p:spPr>
          <a:xfrm>
            <a:off x="2603532" y="2660813"/>
            <a:ext cx="3929410" cy="110130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Дополнение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9712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Объект 2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1" name="Прямоугольник 1"/>
          <p:cNvSpPr>
            <a:spLocks noChangeArrowheads="1"/>
          </p:cNvSpPr>
          <p:nvPr/>
        </p:nvSpPr>
        <p:spPr bwMode="auto">
          <a:xfrm>
            <a:off x="4427538" y="4740275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60648"/>
            <a:ext cx="8715436" cy="116808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деформированными предложениями: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42852"/>
            <a:ext cx="8429684" cy="6166468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 Солнышко, улыбнулось. Его, сильнее, лучики, землю, греть, стали, яркие. ветерок, верхушки, Тёплый, деревьев, ласкает. почки, Душистой, пахнут, смолистые, смолой. шумят , По оврагам, ручьи, весёлые.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     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0243" name="Picture 3" descr="D:\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5143512"/>
            <a:ext cx="2786082" cy="14287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814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2"/>
          <p:cNvPicPr>
            <a:picLocks noGrp="1" noChangeAspect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258888" y="1268413"/>
            <a:ext cx="6786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7412" name="WordArt 6"/>
          <p:cNvSpPr>
            <a:spLocks noChangeArrowheads="1" noChangeShapeType="1" noTextEdit="1"/>
          </p:cNvSpPr>
          <p:nvPr/>
        </p:nvSpPr>
        <p:spPr bwMode="auto">
          <a:xfrm>
            <a:off x="1476375" y="908050"/>
            <a:ext cx="53625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Синквейн</a:t>
            </a:r>
            <a:r>
              <a:rPr lang="ru-RU" sz="3600" b="1" kern="10" dirty="0" smtClean="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 на тему: « Дополнение»</a:t>
            </a:r>
            <a:endParaRPr lang="ru-RU" sz="3600" b="1" kern="10" dirty="0">
              <a:ln w="19050">
                <a:solidFill>
                  <a:srgbClr val="336600"/>
                </a:solidFill>
                <a:round/>
                <a:headEnd/>
                <a:tailEnd/>
              </a:ln>
              <a:solidFill>
                <a:srgbClr val="99CC00"/>
              </a:solidFill>
              <a:latin typeface="Georgia"/>
            </a:endParaRPr>
          </a:p>
        </p:txBody>
      </p:sp>
      <p:pic>
        <p:nvPicPr>
          <p:cNvPr id="1741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214686"/>
            <a:ext cx="2879725" cy="3452817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7" name="Рисунок 43" descr="http://bigslide.ru/images/16/15627/960/img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71625"/>
            <a:ext cx="5715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1071563" y="1357313"/>
            <a:ext cx="678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7892" name="WordArt 8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4600575" cy="19431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5400" b="1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СПАСИБО</a:t>
            </a:r>
          </a:p>
          <a:p>
            <a:pPr algn="ctr"/>
            <a:r>
              <a:rPr lang="ru-RU" sz="5400" b="1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 ЗА РАБОТУ!!!</a:t>
            </a:r>
          </a:p>
        </p:txBody>
      </p:sp>
      <p:pic>
        <p:nvPicPr>
          <p:cNvPr id="37893" name="Picture 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492375"/>
            <a:ext cx="30416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WordArt 7"/>
          <p:cNvSpPr>
            <a:spLocks noChangeArrowheads="1" noChangeShapeType="1" noTextEdit="1"/>
          </p:cNvSpPr>
          <p:nvPr/>
        </p:nvSpPr>
        <p:spPr bwMode="auto">
          <a:xfrm>
            <a:off x="2195513" y="4581525"/>
            <a:ext cx="4333875" cy="16446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5463"/>
              </a:avLst>
            </a:prstTxWarp>
          </a:bodyPr>
          <a:lstStyle/>
          <a:p>
            <a:pPr algn="ctr"/>
            <a:r>
              <a:rPr lang="ru-RU" sz="5400" b="1" kern="10">
                <a:ln w="19050">
                  <a:solidFill>
                    <a:srgbClr val="3366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Молодцы!!!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071563" y="1357313"/>
            <a:ext cx="678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116013" y="1196975"/>
            <a:ext cx="6400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4000" b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57158" y="1500175"/>
            <a:ext cx="8643998" cy="2308324"/>
          </a:xfrm>
          <a:prstGeom prst="rect">
            <a:avLst/>
          </a:prstGeom>
          <a:solidFill>
            <a:srgbClr val="FFFFCC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Большой, удачи, успех, с, малой, начинается. </a:t>
            </a:r>
          </a:p>
          <a:p>
            <a:pPr>
              <a:tabLst>
                <a:tab pos="228600" algn="l"/>
              </a:tabLst>
            </a:pPr>
            <a:endParaRPr lang="ru-RU" sz="3600" b="1" dirty="0">
              <a:solidFill>
                <a:srgbClr val="336600"/>
              </a:solidFill>
              <a:latin typeface="Book Antiqu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00504"/>
            <a:ext cx="4714908" cy="2714644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071563" y="1357313"/>
            <a:ext cx="678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116013" y="1196975"/>
            <a:ext cx="6400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4000" b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14282" y="1428736"/>
            <a:ext cx="8643998" cy="2656761"/>
          </a:xfrm>
          <a:prstGeom prst="rect">
            <a:avLst/>
          </a:prstGeom>
          <a:solidFill>
            <a:srgbClr val="FFFFCC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Большой успех начинается с малой удачи.</a:t>
            </a:r>
            <a:endParaRPr lang="ru-RU" sz="3600" b="1" dirty="0">
              <a:solidFill>
                <a:srgbClr val="336600"/>
              </a:solidFill>
              <a:latin typeface="Book Antiqua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143380"/>
            <a:ext cx="4572032" cy="2714620"/>
          </a:xfrm>
          <a:prstGeom prst="rect">
            <a:avLst/>
          </a:prstGeom>
          <a:noFill/>
          <a:ln w="28575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071563" y="1357313"/>
            <a:ext cx="678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116013" y="1196975"/>
            <a:ext cx="6400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4000" b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14282" y="2000241"/>
            <a:ext cx="8643998" cy="4247317"/>
          </a:xfrm>
          <a:prstGeom prst="rect">
            <a:avLst/>
          </a:prstGeom>
          <a:solidFill>
            <a:srgbClr val="FFFFCC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Д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…</a:t>
            </a:r>
            <a:r>
              <a:rPr lang="ru-RU" sz="5400" b="1" dirty="0" err="1" smtClean="0">
                <a:solidFill>
                  <a:srgbClr val="336600"/>
                </a:solidFill>
                <a:latin typeface="Book Antiqua" pitchFamily="18" charset="0"/>
              </a:rPr>
              <a:t>нёк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, 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…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враг, 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п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…ляна, 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о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бл…ко, 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л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…сок, 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н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…беса, </a:t>
            </a:r>
            <a:r>
              <a:rPr lang="ru-RU" sz="5400" b="1" dirty="0" err="1" smtClean="0">
                <a:solidFill>
                  <a:srgbClr val="336600"/>
                </a:solidFill>
                <a:latin typeface="Book Antiqua" pitchFamily="18" charset="0"/>
              </a:rPr>
              <a:t>руч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…</a:t>
            </a:r>
            <a:r>
              <a:rPr lang="ru-RU" sz="5400" b="1" dirty="0" err="1" smtClean="0">
                <a:solidFill>
                  <a:srgbClr val="336600"/>
                </a:solidFill>
                <a:latin typeface="Book Antiqua" pitchFamily="18" charset="0"/>
              </a:rPr>
              <a:t>йки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, в…с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н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а, с…</a:t>
            </a:r>
            <a:r>
              <a:rPr lang="ru-RU" sz="5400" b="1" dirty="0" err="1" smtClean="0">
                <a:solidFill>
                  <a:srgbClr val="336600"/>
                </a:solidFill>
                <a:latin typeface="Book Antiqua" pitchFamily="18" charset="0"/>
              </a:rPr>
              <a:t>н</a:t>
            </a:r>
            <a:r>
              <a:rPr lang="ru-RU" sz="5400" b="1" dirty="0" err="1" smtClean="0">
                <a:solidFill>
                  <a:srgbClr val="FF0000"/>
                </a:solidFill>
                <a:latin typeface="Book Antiqua" pitchFamily="18" charset="0"/>
              </a:rPr>
              <a:t>и</a:t>
            </a:r>
            <a:r>
              <a:rPr lang="ru-RU" sz="5400" b="1" dirty="0" err="1" smtClean="0">
                <a:solidFill>
                  <a:srgbClr val="336600"/>
                </a:solidFill>
                <a:latin typeface="Book Antiqua" pitchFamily="18" charset="0"/>
              </a:rPr>
              <a:t>ца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, </a:t>
            </a:r>
            <a:r>
              <a:rPr lang="ru-RU" sz="5400" b="1" dirty="0" err="1" smtClean="0">
                <a:solidFill>
                  <a:srgbClr val="336600"/>
                </a:solidFill>
                <a:latin typeface="Book Antiqua" pitchFamily="18" charset="0"/>
              </a:rPr>
              <a:t>в</a:t>
            </a:r>
            <a:r>
              <a:rPr lang="ru-RU" sz="5400" b="1" dirty="0" err="1" smtClean="0">
                <a:solidFill>
                  <a:srgbClr val="FF0000"/>
                </a:solidFill>
                <a:latin typeface="Book Antiqua" pitchFamily="18" charset="0"/>
              </a:rPr>
              <a:t>е</a:t>
            </a:r>
            <a:r>
              <a:rPr lang="ru-RU" sz="5400" b="1" dirty="0" err="1" smtClean="0">
                <a:solidFill>
                  <a:srgbClr val="336600"/>
                </a:solidFill>
                <a:latin typeface="Book Antiqua" pitchFamily="18" charset="0"/>
              </a:rPr>
              <a:t>т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…</a:t>
            </a:r>
            <a:r>
              <a:rPr lang="ru-RU" sz="5400" b="1" dirty="0" err="1" smtClean="0">
                <a:solidFill>
                  <a:srgbClr val="336600"/>
                </a:solidFill>
                <a:latin typeface="Book Antiqua" pitchFamily="18" charset="0"/>
              </a:rPr>
              <a:t>р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 .</a:t>
            </a:r>
          </a:p>
          <a:p>
            <a:pPr>
              <a:tabLst>
                <a:tab pos="228600" algn="l"/>
              </a:tabLst>
            </a:pPr>
            <a:endParaRPr lang="ru-RU" sz="5400" b="1" dirty="0">
              <a:solidFill>
                <a:srgbClr val="336600"/>
              </a:solidFill>
              <a:latin typeface="Book Antiqu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928670"/>
            <a:ext cx="42862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ОРФОГРАФИЧЕСКАЯ МИНУТКА:</a:t>
            </a: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071563" y="1357313"/>
            <a:ext cx="678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1116013" y="1196975"/>
            <a:ext cx="6400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endParaRPr lang="ru-RU" sz="4000" b="1" dirty="0">
              <a:solidFill>
                <a:srgbClr val="CC0000"/>
              </a:solidFill>
              <a:latin typeface="Book Antiqua" pitchFamily="18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14282" y="1928802"/>
            <a:ext cx="8643998" cy="4247317"/>
          </a:xfrm>
          <a:prstGeom prst="rect">
            <a:avLst/>
          </a:prstGeom>
          <a:solidFill>
            <a:srgbClr val="FFFFCC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Д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енёк, 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о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враг, 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п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оляна, 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о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блако, 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л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есок, 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н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ебеса, руч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е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йки, вес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н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а, син</a:t>
            </a:r>
            <a:r>
              <a:rPr lang="ru-RU" sz="5400" b="1" dirty="0" smtClean="0">
                <a:solidFill>
                  <a:srgbClr val="FF0000"/>
                </a:solidFill>
                <a:latin typeface="Book Antiqua" pitchFamily="18" charset="0"/>
              </a:rPr>
              <a:t>и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ца</a:t>
            </a:r>
            <a:r>
              <a:rPr lang="ru-RU" sz="5400" b="1" smtClean="0">
                <a:solidFill>
                  <a:srgbClr val="336600"/>
                </a:solidFill>
                <a:latin typeface="Book Antiqua" pitchFamily="18" charset="0"/>
              </a:rPr>
              <a:t>, в</a:t>
            </a:r>
            <a:r>
              <a:rPr lang="ru-RU" sz="5400" b="1" smtClean="0">
                <a:solidFill>
                  <a:srgbClr val="FF0000"/>
                </a:solidFill>
                <a:latin typeface="Book Antiqua" pitchFamily="18" charset="0"/>
              </a:rPr>
              <a:t>е</a:t>
            </a:r>
            <a:r>
              <a:rPr lang="ru-RU" sz="5400" b="1" smtClean="0">
                <a:solidFill>
                  <a:srgbClr val="336600"/>
                </a:solidFill>
                <a:latin typeface="Book Antiqua" pitchFamily="18" charset="0"/>
              </a:rPr>
              <a:t>т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е</a:t>
            </a:r>
            <a:r>
              <a:rPr lang="ru-RU" sz="5400" b="1" smtClean="0">
                <a:solidFill>
                  <a:srgbClr val="336600"/>
                </a:solidFill>
                <a:latin typeface="Book Antiqua" pitchFamily="18" charset="0"/>
              </a:rPr>
              <a:t>р </a:t>
            </a:r>
            <a:r>
              <a:rPr lang="ru-RU" sz="5400" b="1" dirty="0" smtClean="0">
                <a:solidFill>
                  <a:srgbClr val="336600"/>
                </a:solidFill>
                <a:latin typeface="Book Antiqua" pitchFamily="18" charset="0"/>
              </a:rPr>
              <a:t>.</a:t>
            </a:r>
          </a:p>
          <a:p>
            <a:pPr>
              <a:tabLst>
                <a:tab pos="228600" algn="l"/>
              </a:tabLst>
            </a:pPr>
            <a:endParaRPr lang="ru-RU" sz="5400" b="1" dirty="0">
              <a:solidFill>
                <a:srgbClr val="3366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1214422"/>
            <a:ext cx="6280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ОРФОГРАФИЧЕСКАЯ МИНУТКА: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258888" y="1268413"/>
            <a:ext cx="67865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pic>
        <p:nvPicPr>
          <p:cNvPr id="16388" name="Picture 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WordArt 9"/>
          <p:cNvSpPr>
            <a:spLocks noChangeArrowheads="1" noChangeShapeType="1" noTextEdit="1"/>
          </p:cNvSpPr>
          <p:nvPr/>
        </p:nvSpPr>
        <p:spPr bwMode="auto">
          <a:xfrm>
            <a:off x="3714744" y="500042"/>
            <a:ext cx="1722443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400" b="1" kern="10" dirty="0">
              <a:ln w="19050">
                <a:solidFill>
                  <a:srgbClr val="003300"/>
                </a:solidFill>
                <a:round/>
                <a:headEnd/>
                <a:tailEnd/>
              </a:ln>
              <a:solidFill>
                <a:srgbClr val="99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1816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rgbClr val="008000"/>
                </a:solidFill>
              </a:rPr>
              <a:t>. </a:t>
            </a:r>
            <a:r>
              <a:rPr lang="ru-RU" dirty="0" smtClean="0">
                <a:solidFill>
                  <a:srgbClr val="002060"/>
                </a:solidFill>
              </a:rPr>
              <a:t>Второстепенные члены предложения. Дополнение.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162559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28"/>
          <p:cNvSpPr txBox="1">
            <a:spLocks noChangeArrowheads="1"/>
          </p:cNvSpPr>
          <p:nvPr/>
        </p:nvSpPr>
        <p:spPr bwMode="auto">
          <a:xfrm>
            <a:off x="900113" y="400526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3" name="Text Box 29"/>
          <p:cNvSpPr txBox="1">
            <a:spLocks noChangeArrowheads="1"/>
          </p:cNvSpPr>
          <p:nvPr/>
        </p:nvSpPr>
        <p:spPr bwMode="auto">
          <a:xfrm>
            <a:off x="3059113" y="400526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4" name="Text Box 30"/>
          <p:cNvSpPr txBox="1">
            <a:spLocks noChangeArrowheads="1"/>
          </p:cNvSpPr>
          <p:nvPr/>
        </p:nvSpPr>
        <p:spPr bwMode="auto">
          <a:xfrm>
            <a:off x="5867400" y="400526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5" name="Text Box 31"/>
          <p:cNvSpPr txBox="1">
            <a:spLocks noChangeArrowheads="1"/>
          </p:cNvSpPr>
          <p:nvPr/>
        </p:nvSpPr>
        <p:spPr bwMode="auto">
          <a:xfrm>
            <a:off x="827088" y="47244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6" name="Text Box 32"/>
          <p:cNvSpPr txBox="1">
            <a:spLocks noChangeArrowheads="1"/>
          </p:cNvSpPr>
          <p:nvPr/>
        </p:nvSpPr>
        <p:spPr bwMode="auto">
          <a:xfrm>
            <a:off x="3059113" y="47244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7" name="Text Box 33"/>
          <p:cNvSpPr txBox="1">
            <a:spLocks noChangeArrowheads="1"/>
          </p:cNvSpPr>
          <p:nvPr/>
        </p:nvSpPr>
        <p:spPr bwMode="auto">
          <a:xfrm>
            <a:off x="5072066" y="1500174"/>
            <a:ext cx="38576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r>
              <a:rPr lang="ru-RU" sz="3200" b="1" dirty="0" smtClean="0">
                <a:solidFill>
                  <a:srgbClr val="336600"/>
                </a:solidFill>
                <a:latin typeface="Georgia" pitchFamily="18" charset="0"/>
              </a:rPr>
              <a:t>части слова</a:t>
            </a:r>
          </a:p>
          <a:p>
            <a:endParaRPr lang="ru-RU" sz="32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endParaRPr lang="ru-RU" sz="32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r>
              <a:rPr lang="ru-RU" sz="3200" b="1" dirty="0" smtClean="0">
                <a:solidFill>
                  <a:srgbClr val="336600"/>
                </a:solidFill>
                <a:latin typeface="Georgia" pitchFamily="18" charset="0"/>
              </a:rPr>
              <a:t>части речи</a:t>
            </a:r>
          </a:p>
          <a:p>
            <a:endParaRPr lang="ru-RU" sz="32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endParaRPr lang="ru-RU" sz="32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r>
              <a:rPr lang="ru-RU" sz="3200" b="1" dirty="0" smtClean="0">
                <a:solidFill>
                  <a:srgbClr val="336600"/>
                </a:solidFill>
                <a:latin typeface="Georgia" pitchFamily="18" charset="0"/>
              </a:rPr>
              <a:t>члены предложения</a:t>
            </a:r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8" name="Text Box 35"/>
          <p:cNvSpPr txBox="1">
            <a:spLocks noChangeArrowheads="1"/>
          </p:cNvSpPr>
          <p:nvPr/>
        </p:nvSpPr>
        <p:spPr bwMode="auto">
          <a:xfrm>
            <a:off x="1763713" y="5373688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9" name="Text Box 36"/>
          <p:cNvSpPr txBox="1">
            <a:spLocks noChangeArrowheads="1"/>
          </p:cNvSpPr>
          <p:nvPr/>
        </p:nvSpPr>
        <p:spPr bwMode="auto">
          <a:xfrm>
            <a:off x="4932363" y="5373688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51520" y="1412776"/>
            <a:ext cx="3606795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336600"/>
                </a:solidFill>
                <a:latin typeface="Georgia" pitchFamily="18" charset="0"/>
              </a:rPr>
              <a:t>корень</a:t>
            </a:r>
          </a:p>
          <a:p>
            <a:r>
              <a:rPr lang="ru-RU" sz="2800" b="1" dirty="0" smtClean="0">
                <a:solidFill>
                  <a:srgbClr val="336600"/>
                </a:solidFill>
                <a:latin typeface="Georgia" pitchFamily="18" charset="0"/>
              </a:rPr>
              <a:t>подлежащее</a:t>
            </a:r>
          </a:p>
          <a:p>
            <a:r>
              <a:rPr lang="ru-RU" sz="2800" b="1" dirty="0" smtClean="0">
                <a:solidFill>
                  <a:srgbClr val="336600"/>
                </a:solidFill>
                <a:latin typeface="Georgia" pitchFamily="18" charset="0"/>
              </a:rPr>
              <a:t>приставка</a:t>
            </a:r>
          </a:p>
          <a:p>
            <a:r>
              <a:rPr lang="ru-RU" sz="2800" b="1" dirty="0" smtClean="0">
                <a:solidFill>
                  <a:srgbClr val="336600"/>
                </a:solidFill>
                <a:latin typeface="Georgia" pitchFamily="18" charset="0"/>
              </a:rPr>
              <a:t>окончание</a:t>
            </a:r>
          </a:p>
          <a:p>
            <a:r>
              <a:rPr lang="ru-RU" sz="2800" b="1" dirty="0" smtClean="0">
                <a:solidFill>
                  <a:srgbClr val="336600"/>
                </a:solidFill>
                <a:latin typeface="Georgia" pitchFamily="18" charset="0"/>
              </a:rPr>
              <a:t>глагол</a:t>
            </a:r>
          </a:p>
          <a:p>
            <a:r>
              <a:rPr lang="ru-RU" sz="2800" b="1" dirty="0" smtClean="0">
                <a:solidFill>
                  <a:srgbClr val="336600"/>
                </a:solidFill>
                <a:latin typeface="Georgia" pitchFamily="18" charset="0"/>
              </a:rPr>
              <a:t>существительное</a:t>
            </a:r>
          </a:p>
          <a:p>
            <a:r>
              <a:rPr lang="ru-RU" sz="2800" b="1" dirty="0" smtClean="0">
                <a:solidFill>
                  <a:srgbClr val="336600"/>
                </a:solidFill>
                <a:latin typeface="Georgia" pitchFamily="18" charset="0"/>
              </a:rPr>
              <a:t>сказуемое</a:t>
            </a:r>
          </a:p>
          <a:p>
            <a:r>
              <a:rPr lang="ru-RU" sz="2800" b="1" dirty="0" smtClean="0">
                <a:solidFill>
                  <a:srgbClr val="336600"/>
                </a:solidFill>
                <a:latin typeface="Georgia" pitchFamily="18" charset="0"/>
              </a:rPr>
              <a:t>прилагательное</a:t>
            </a:r>
          </a:p>
          <a:p>
            <a:r>
              <a:rPr lang="ru-RU" sz="2800" b="1" dirty="0" smtClean="0">
                <a:solidFill>
                  <a:srgbClr val="336600"/>
                </a:solidFill>
                <a:latin typeface="Georgia" pitchFamily="18" charset="0"/>
              </a:rPr>
              <a:t>дополнение</a:t>
            </a:r>
          </a:p>
          <a:p>
            <a:endParaRPr lang="ru-RU" sz="28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endParaRPr lang="ru-RU" sz="28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71736" y="928670"/>
            <a:ext cx="4286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10" dirty="0" smtClean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 </a:t>
            </a:r>
            <a:r>
              <a:rPr lang="ru-RU" sz="3200" b="1" kern="10" dirty="0" smtClean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Работа в группах:</a:t>
            </a:r>
          </a:p>
          <a:p>
            <a:endParaRPr lang="ru-RU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Tm="1206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0.0342 -0.430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0483" grpId="0"/>
      <p:bldP spid="20483" grpId="1"/>
      <p:bldP spid="20484" grpId="0"/>
      <p:bldP spid="20484" grpId="1"/>
      <p:bldP spid="20485" grpId="0"/>
      <p:bldP spid="20485" grpId="1"/>
      <p:bldP spid="20486" grpId="0"/>
      <p:bldP spid="20486" grpId="1"/>
      <p:bldP spid="20487" grpId="0"/>
      <p:bldP spid="20487" grpId="1"/>
      <p:bldP spid="20488" grpId="0"/>
      <p:bldP spid="20488" grpId="1"/>
      <p:bldP spid="20489" grpId="0"/>
      <p:bldP spid="2048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-1016" y="0"/>
            <a:ext cx="9145016" cy="68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28"/>
          <p:cNvSpPr txBox="1">
            <a:spLocks noChangeArrowheads="1"/>
          </p:cNvSpPr>
          <p:nvPr/>
        </p:nvSpPr>
        <p:spPr bwMode="auto">
          <a:xfrm>
            <a:off x="900113" y="400526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3" name="Text Box 29"/>
          <p:cNvSpPr txBox="1">
            <a:spLocks noChangeArrowheads="1"/>
          </p:cNvSpPr>
          <p:nvPr/>
        </p:nvSpPr>
        <p:spPr bwMode="auto">
          <a:xfrm>
            <a:off x="3059113" y="400526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4" name="Text Box 30"/>
          <p:cNvSpPr txBox="1">
            <a:spLocks noChangeArrowheads="1"/>
          </p:cNvSpPr>
          <p:nvPr/>
        </p:nvSpPr>
        <p:spPr bwMode="auto">
          <a:xfrm>
            <a:off x="5867400" y="4005263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5" name="Text Box 31"/>
          <p:cNvSpPr txBox="1">
            <a:spLocks noChangeArrowheads="1"/>
          </p:cNvSpPr>
          <p:nvPr/>
        </p:nvSpPr>
        <p:spPr bwMode="auto">
          <a:xfrm>
            <a:off x="827088" y="47244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6" name="Text Box 32"/>
          <p:cNvSpPr txBox="1">
            <a:spLocks noChangeArrowheads="1"/>
          </p:cNvSpPr>
          <p:nvPr/>
        </p:nvSpPr>
        <p:spPr bwMode="auto">
          <a:xfrm>
            <a:off x="3059113" y="4724400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7" name="Text Box 33"/>
          <p:cNvSpPr txBox="1">
            <a:spLocks noChangeArrowheads="1"/>
          </p:cNvSpPr>
          <p:nvPr/>
        </p:nvSpPr>
        <p:spPr bwMode="auto">
          <a:xfrm>
            <a:off x="4860032" y="1340768"/>
            <a:ext cx="38576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части слова</a:t>
            </a:r>
          </a:p>
          <a:p>
            <a:endParaRPr lang="ru-RU" sz="32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endParaRPr lang="ru-RU" sz="32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r>
              <a:rPr lang="ru-RU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части речи</a:t>
            </a:r>
          </a:p>
          <a:p>
            <a:endParaRPr lang="ru-RU" sz="32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endParaRPr lang="ru-RU" sz="32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члены предложения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20488" name="Text Box 35"/>
          <p:cNvSpPr txBox="1">
            <a:spLocks noChangeArrowheads="1"/>
          </p:cNvSpPr>
          <p:nvPr/>
        </p:nvSpPr>
        <p:spPr bwMode="auto">
          <a:xfrm>
            <a:off x="1763713" y="5373688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0489" name="Text Box 36"/>
          <p:cNvSpPr txBox="1">
            <a:spLocks noChangeArrowheads="1"/>
          </p:cNvSpPr>
          <p:nvPr/>
        </p:nvSpPr>
        <p:spPr bwMode="auto">
          <a:xfrm>
            <a:off x="4932363" y="5373688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0" y="1124744"/>
            <a:ext cx="3606795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корень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приставка</a:t>
            </a:r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окончание</a:t>
            </a:r>
          </a:p>
          <a:p>
            <a:endParaRPr lang="ru-RU" sz="28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глагол</a:t>
            </a:r>
          </a:p>
          <a:p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существительное</a:t>
            </a:r>
          </a:p>
          <a:p>
            <a:r>
              <a:rPr lang="ru-RU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прилагательное</a:t>
            </a:r>
          </a:p>
          <a:p>
            <a:endParaRPr lang="ru-RU" sz="28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сказуемое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подлежащее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дополнение</a:t>
            </a:r>
          </a:p>
          <a:p>
            <a:endParaRPr lang="ru-RU" sz="2800" b="1" dirty="0" smtClean="0">
              <a:solidFill>
                <a:srgbClr val="336600"/>
              </a:solidFill>
              <a:latin typeface="Georgia" pitchFamily="18" charset="0"/>
            </a:endParaRPr>
          </a:p>
          <a:p>
            <a:endParaRPr lang="ru-RU" sz="2800" b="1" dirty="0">
              <a:solidFill>
                <a:srgbClr val="336600"/>
              </a:solidFill>
              <a:latin typeface="Georg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00298" y="785794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Georgia"/>
              </a:rPr>
              <a:t>Работа в группах:</a:t>
            </a:r>
            <a:endParaRPr lang="ru-RU" sz="3200" b="1" kern="10" dirty="0">
              <a:ln w="19050">
                <a:solidFill>
                  <a:srgbClr val="003300"/>
                </a:solidFill>
                <a:round/>
                <a:headEnd/>
                <a:tailEnd/>
              </a:ln>
              <a:solidFill>
                <a:srgbClr val="C00000"/>
              </a:solidFill>
              <a:latin typeface="Georgi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2040" y="494116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advTm="120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6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6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6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6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6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2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4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04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04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4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9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2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4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9"/>
                  </p:tgtEl>
                </p:cond>
              </p:nextCondLst>
            </p:seq>
          </p:childTnLst>
        </p:cTn>
      </p:par>
    </p:tnLst>
    <p:bldLst>
      <p:bldP spid="20482" grpId="0"/>
      <p:bldP spid="20482" grpId="1"/>
      <p:bldP spid="20483" grpId="0"/>
      <p:bldP spid="20483" grpId="1"/>
      <p:bldP spid="20484" grpId="0"/>
      <p:bldP spid="20484" grpId="1"/>
      <p:bldP spid="20485" grpId="0"/>
      <p:bldP spid="20485" grpId="1"/>
      <p:bldP spid="20486" grpId="0"/>
      <p:bldP spid="20486" grpId="1"/>
      <p:bldP spid="20487" grpId="0" build="allAtOnce"/>
      <p:bldP spid="20488" grpId="0"/>
      <p:bldP spid="20488" grpId="1"/>
      <p:bldP spid="20489" grpId="0"/>
      <p:bldP spid="2048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071563" y="1357313"/>
            <a:ext cx="6786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79925" y="2967038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42844" y="1773238"/>
            <a:ext cx="8858312" cy="3970318"/>
          </a:xfrm>
          <a:prstGeom prst="rect">
            <a:avLst/>
          </a:prstGeom>
          <a:solidFill>
            <a:srgbClr val="FFFFCC"/>
          </a:solidFill>
          <a:ln w="28575">
            <a:solidFill>
              <a:srgbClr val="99CC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ждать весну                          приходит со звоном</a:t>
            </a:r>
          </a:p>
          <a:p>
            <a:endParaRPr lang="ru-RU" sz="2800" b="1" dirty="0" smtClean="0">
              <a:latin typeface="Georgia" pitchFamily="18" charset="0"/>
            </a:endParaRPr>
          </a:p>
          <a:p>
            <a:r>
              <a:rPr lang="ru-RU" sz="2800" b="1" dirty="0" smtClean="0">
                <a:latin typeface="Georgia" pitchFamily="18" charset="0"/>
              </a:rPr>
              <a:t>увидеть </a:t>
            </a:r>
            <a:r>
              <a:rPr lang="ru-RU" sz="2800" b="1" smtClean="0">
                <a:latin typeface="Georgia" pitchFamily="18" charset="0"/>
              </a:rPr>
              <a:t>подснежник        </a:t>
            </a:r>
            <a:r>
              <a:rPr lang="ru-RU" sz="2800" b="1" dirty="0" smtClean="0">
                <a:latin typeface="Georgia" pitchFamily="18" charset="0"/>
              </a:rPr>
              <a:t>говорить </a:t>
            </a:r>
            <a:r>
              <a:rPr lang="ru-RU" sz="2800" b="1" smtClean="0">
                <a:latin typeface="Georgia" pitchFamily="18" charset="0"/>
              </a:rPr>
              <a:t>о погоде</a:t>
            </a:r>
          </a:p>
          <a:p>
            <a:endParaRPr lang="ru-RU" sz="2800" b="1" dirty="0" smtClean="0">
              <a:latin typeface="Georgia" pitchFamily="18" charset="0"/>
            </a:endParaRPr>
          </a:p>
          <a:p>
            <a:r>
              <a:rPr lang="ru-RU" sz="2800" b="1" dirty="0" smtClean="0">
                <a:latin typeface="Georgia" pitchFamily="18" charset="0"/>
              </a:rPr>
              <a:t>слышать капель                 пробуждается от сна</a:t>
            </a:r>
          </a:p>
          <a:p>
            <a:endParaRPr lang="ru-RU" sz="2800" b="1" dirty="0" smtClean="0">
              <a:latin typeface="Georgia" pitchFamily="18" charset="0"/>
            </a:endParaRPr>
          </a:p>
          <a:p>
            <a:endParaRPr lang="ru-RU" sz="2800" b="1" dirty="0" smtClean="0">
              <a:latin typeface="Georgia" pitchFamily="18" charset="0"/>
            </a:endParaRPr>
          </a:p>
          <a:p>
            <a:endParaRPr lang="ru-RU" sz="2800" b="1" dirty="0" smtClean="0">
              <a:latin typeface="Georgia" pitchFamily="18" charset="0"/>
            </a:endParaRPr>
          </a:p>
          <a:p>
            <a:endParaRPr lang="ru-RU" sz="2800" b="1" dirty="0">
              <a:latin typeface="Georgia" pitchFamily="18" charset="0"/>
            </a:endParaRPr>
          </a:p>
        </p:txBody>
      </p:sp>
      <p:sp>
        <p:nvSpPr>
          <p:cNvPr id="15365" name="WordArt 7"/>
          <p:cNvSpPr>
            <a:spLocks noChangeArrowheads="1" noChangeShapeType="1" noTextEdit="1"/>
          </p:cNvSpPr>
          <p:nvPr/>
        </p:nvSpPr>
        <p:spPr bwMode="auto">
          <a:xfrm>
            <a:off x="2214545" y="981075"/>
            <a:ext cx="4195779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400" b="1" kern="10" dirty="0" smtClean="0">
                <a:ln w="1905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99CC00"/>
                </a:solidFill>
                <a:latin typeface="Georgia"/>
              </a:rPr>
              <a:t>Работа в парах:</a:t>
            </a:r>
            <a:endParaRPr lang="ru-RU" sz="4400" b="1" kern="10" dirty="0">
              <a:ln w="19050">
                <a:solidFill>
                  <a:srgbClr val="003300"/>
                </a:solidFill>
                <a:round/>
                <a:headEnd/>
                <a:tailEnd/>
              </a:ln>
              <a:solidFill>
                <a:srgbClr val="99CC00"/>
              </a:solidFill>
              <a:latin typeface="Georgia"/>
            </a:endParaRPr>
          </a:p>
        </p:txBody>
      </p:sp>
      <p:pic>
        <p:nvPicPr>
          <p:cNvPr id="15366" name="Picture 7" descr="MOI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4724400"/>
            <a:ext cx="12255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00166" y="3980508"/>
          <a:ext cx="6096000" cy="122301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000000"/>
      </a:dk1>
      <a:lt1>
        <a:srgbClr val="CCEC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2F4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EC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E2F4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224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  . Второстепенные члены предложения. Дополнение.</vt:lpstr>
      <vt:lpstr>Слайд 7</vt:lpstr>
      <vt:lpstr>Слайд 8</vt:lpstr>
      <vt:lpstr>Слайд 9</vt:lpstr>
      <vt:lpstr>Слайд 10</vt:lpstr>
      <vt:lpstr>Слайд 11</vt:lpstr>
      <vt:lpstr>Работа с деформированными предложениями: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пришла</dc:title>
  <dc:creator>Кузнецова</dc:creator>
  <cp:lastModifiedBy>user</cp:lastModifiedBy>
  <cp:revision>125</cp:revision>
  <dcterms:created xsi:type="dcterms:W3CDTF">2012-03-10T14:36:00Z</dcterms:created>
  <dcterms:modified xsi:type="dcterms:W3CDTF">2018-08-28T11:47:40Z</dcterms:modified>
</cp:coreProperties>
</file>