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78" r:id="rId2"/>
    <p:sldId id="393" r:id="rId3"/>
    <p:sldId id="407" r:id="rId4"/>
    <p:sldId id="408" r:id="rId5"/>
    <p:sldId id="409" r:id="rId6"/>
    <p:sldId id="415" r:id="rId7"/>
    <p:sldId id="416" r:id="rId8"/>
    <p:sldId id="419" r:id="rId9"/>
    <p:sldId id="418" r:id="rId10"/>
    <p:sldId id="396" r:id="rId11"/>
    <p:sldId id="420" r:id="rId12"/>
    <p:sldId id="414" r:id="rId13"/>
    <p:sldId id="384" r:id="rId14"/>
    <p:sldId id="401" r:id="rId15"/>
    <p:sldId id="402" r:id="rId16"/>
    <p:sldId id="403" r:id="rId17"/>
    <p:sldId id="404" r:id="rId18"/>
    <p:sldId id="390" r:id="rId19"/>
    <p:sldId id="405" r:id="rId20"/>
    <p:sldId id="406" r:id="rId21"/>
    <p:sldId id="400" r:id="rId22"/>
    <p:sldId id="391" r:id="rId23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3D5CC6A-CC4C-4C61-8122-387F92320E6E}">
          <p14:sldIdLst>
            <p14:sldId id="378"/>
            <p14:sldId id="393"/>
            <p14:sldId id="407"/>
            <p14:sldId id="408"/>
            <p14:sldId id="409"/>
            <p14:sldId id="415"/>
            <p14:sldId id="416"/>
            <p14:sldId id="419"/>
            <p14:sldId id="418"/>
            <p14:sldId id="396"/>
            <p14:sldId id="420"/>
            <p14:sldId id="414"/>
            <p14:sldId id="384"/>
            <p14:sldId id="401"/>
            <p14:sldId id="402"/>
            <p14:sldId id="403"/>
            <p14:sldId id="404"/>
            <p14:sldId id="390"/>
            <p14:sldId id="405"/>
            <p14:sldId id="406"/>
            <p14:sldId id="400"/>
            <p14:sldId id="3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09E"/>
    <a:srgbClr val="5F7CD7"/>
    <a:srgbClr val="636FC7"/>
    <a:srgbClr val="7E87AC"/>
    <a:srgbClr val="3333FF"/>
    <a:srgbClr val="3366CC"/>
    <a:srgbClr val="000066"/>
    <a:srgbClr val="660033"/>
    <a:srgbClr val="CC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4" autoAdjust="0"/>
    <p:restoredTop sz="73841" autoAdjust="0"/>
  </p:normalViewPr>
  <p:slideViewPr>
    <p:cSldViewPr>
      <p:cViewPr>
        <p:scale>
          <a:sx n="110" d="100"/>
          <a:sy n="110" d="100"/>
        </p:scale>
        <p:origin x="-1038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120" y="-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324819933935353E-2"/>
          <c:y val="0"/>
          <c:w val="0.97267518006606468"/>
          <c:h val="0.970014557611850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spPr>
            <a:solidFill>
              <a:srgbClr val="00B050"/>
            </a:solidFill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FF0000"/>
              </a:solidFill>
            </c:spPr>
          </c:dPt>
          <c:cat>
            <c:strRef>
              <c:f>Лист1!$A$2:$A$3</c:f>
              <c:strCache>
                <c:ptCount val="2"/>
                <c:pt idx="0">
                  <c:v> </c:v>
                </c:pt>
                <c:pt idx="1">
                  <c:v>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624</c:v>
                </c:pt>
                <c:pt idx="1">
                  <c:v>464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0">
          <a:noFill/>
        </a:ln>
      </c:spPr>
    </c:plotArea>
    <c:plotVisOnly val="1"/>
    <c:dispBlanksAs val="gap"/>
    <c:showDLblsOverMax val="0"/>
  </c:chart>
  <c:txPr>
    <a:bodyPr/>
    <a:lstStyle/>
    <a:p>
      <a:pPr>
        <a:defRPr sz="1802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116843700136378E-2"/>
          <c:y val="5.2210285239326415E-2"/>
          <c:w val="0.87475224169939247"/>
          <c:h val="0.829129975580386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0000"/>
            </a:solidFill>
          </c:spPr>
          <c:explosion val="25"/>
          <c:dPt>
            <c:idx val="0"/>
            <c:bubble3D val="0"/>
            <c:explosion val="23"/>
          </c:dPt>
          <c:dPt>
            <c:idx val="1"/>
            <c:bubble3D val="0"/>
            <c:spPr>
              <a:solidFill>
                <a:srgbClr val="00B05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86761811023622"/>
          <c:y val="4.9960875984251966E-2"/>
          <c:w val="0.82858021653543312"/>
          <c:h val="0.641168553149606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обследований в год</c:v>
                </c:pt>
              </c:strCache>
            </c:strRef>
          </c:tx>
          <c:dLbls>
            <c:dLbl>
              <c:idx val="0"/>
              <c:delet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30</a:t>
                    </a:r>
                    <a:r>
                      <a:rPr lang="ru-RU" smtClean="0"/>
                      <a:t>0,</a:t>
                    </a:r>
                    <a:r>
                      <a:rPr lang="en-US" smtClean="0"/>
                      <a:t>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2012-2013 уч.г.</c:v>
                </c:pt>
                <c:pt idx="1">
                  <c:v>2013-2014 уч.г.</c:v>
                </c:pt>
                <c:pt idx="2">
                  <c:v>2014-2015 уч.г.</c:v>
                </c:pt>
                <c:pt idx="3">
                  <c:v>2015-2016 уч.г.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46.5</c:v>
                </c:pt>
                <c:pt idx="1">
                  <c:v>113.1</c:v>
                </c:pt>
                <c:pt idx="2">
                  <c:v>201.4</c:v>
                </c:pt>
                <c:pt idx="3">
                  <c:v>300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обследований за отчетный период</c:v>
                </c:pt>
              </c:strCache>
            </c:strRef>
          </c:tx>
          <c:dLbls>
            <c:dLbl>
              <c:idx val="0"/>
              <c:layout>
                <c:manualLayout>
                  <c:x val="-4.856944146234992E-2"/>
                  <c:y val="6.4439287402426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943780370697565E-2"/>
                  <c:y val="6.78308288446593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128305458261877E-3"/>
                  <c:y val="6.1047745960193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6256610916523756E-2"/>
                  <c:y val="6.10477459601933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2012-2013 уч.г.</c:v>
                </c:pt>
                <c:pt idx="1">
                  <c:v>2013-2014 уч.г.</c:v>
                </c:pt>
                <c:pt idx="2">
                  <c:v>2014-2015 уч.г.</c:v>
                </c:pt>
                <c:pt idx="3">
                  <c:v>2015-2016 уч.г.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46.5</c:v>
                </c:pt>
                <c:pt idx="1">
                  <c:v>66.599999999999994</c:v>
                </c:pt>
                <c:pt idx="2">
                  <c:v>88.3</c:v>
                </c:pt>
                <c:pt idx="3">
                  <c:v>98.6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333312"/>
        <c:axId val="104334848"/>
      </c:lineChart>
      <c:catAx>
        <c:axId val="104333312"/>
        <c:scaling>
          <c:orientation val="minMax"/>
        </c:scaling>
        <c:delete val="0"/>
        <c:axPos val="b"/>
        <c:majorTickMark val="out"/>
        <c:minorTickMark val="none"/>
        <c:tickLblPos val="nextTo"/>
        <c:crossAx val="104334848"/>
        <c:crosses val="autoZero"/>
        <c:auto val="1"/>
        <c:lblAlgn val="ctr"/>
        <c:lblOffset val="100"/>
        <c:noMultiLvlLbl val="0"/>
      </c:catAx>
      <c:valAx>
        <c:axId val="104334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333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720568002044033"/>
          <c:y val="0"/>
          <c:w val="0.51580216535433066"/>
          <c:h val="0.32300613415015184"/>
        </c:manualLayout>
      </c:layout>
      <c:overlay val="0"/>
    </c:legend>
    <c:plotVisOnly val="1"/>
    <c:dispBlanksAs val="gap"/>
    <c:showDLblsOverMax val="0"/>
  </c:chart>
  <c:spPr>
    <a:solidFill>
      <a:srgbClr val="4F81BD">
        <a:lumMod val="20000"/>
        <a:lumOff val="80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B40B19-58A1-4908-BA55-5653299C64F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84391739-8DE7-474A-8FF0-329B1BC0AB77}">
      <dgm:prSet phldrT="[Текст]" custT="1"/>
      <dgm:spPr>
        <a:solidFill>
          <a:schemeClr val="lt1">
            <a:hueOff val="0"/>
            <a:satOff val="0"/>
            <a:lumOff val="0"/>
            <a:alpha val="90000"/>
          </a:schemeClr>
        </a:solidFill>
      </dgm:spPr>
      <dgm:t>
        <a:bodyPr/>
        <a:lstStyle/>
        <a:p>
          <a:pPr algn="l"/>
          <a:r>
            <a:rPr lang="ru-RU" sz="1600" b="1" dirty="0" smtClean="0">
              <a:solidFill>
                <a:srgbClr val="000066"/>
              </a:solidFill>
              <a:latin typeface="+mj-lt"/>
              <a:cs typeface="Arial" pitchFamily="34" charset="0"/>
            </a:rPr>
            <a:t>Медицинское сопровождение образовательного процесса</a:t>
          </a:r>
          <a:endParaRPr lang="ru-RU" sz="1600" dirty="0">
            <a:latin typeface="+mj-lt"/>
          </a:endParaRPr>
        </a:p>
      </dgm:t>
    </dgm:pt>
    <dgm:pt modelId="{39EF2423-04EA-421E-985C-2562FD933300}" type="parTrans" cxnId="{2D216523-1482-4630-A11F-674FDC96E3BD}">
      <dgm:prSet/>
      <dgm:spPr/>
      <dgm:t>
        <a:bodyPr/>
        <a:lstStyle/>
        <a:p>
          <a:endParaRPr lang="ru-RU"/>
        </a:p>
      </dgm:t>
    </dgm:pt>
    <dgm:pt modelId="{56672F09-B305-4571-81C0-B685770CA351}" type="sibTrans" cxnId="{2D216523-1482-4630-A11F-674FDC96E3BD}">
      <dgm:prSet/>
      <dgm:spPr/>
      <dgm:t>
        <a:bodyPr/>
        <a:lstStyle/>
        <a:p>
          <a:endParaRPr lang="ru-RU"/>
        </a:p>
      </dgm:t>
    </dgm:pt>
    <dgm:pt modelId="{F72CBF67-8645-4D0E-9716-D9B676935018}">
      <dgm:prSet phldrT="[Текст]" custT="1"/>
      <dgm:spPr/>
      <dgm:t>
        <a:bodyPr/>
        <a:lstStyle/>
        <a:p>
          <a:pPr algn="l"/>
          <a:r>
            <a:rPr lang="ru-RU" sz="1600" b="1" dirty="0" smtClean="0">
              <a:solidFill>
                <a:srgbClr val="000066"/>
              </a:solidFill>
              <a:latin typeface="+mj-lt"/>
              <a:cs typeface="Arial" pitchFamily="34" charset="0"/>
            </a:rPr>
            <a:t>Создание безопасных условий, комфортной среды в соответствии с СанПиН</a:t>
          </a:r>
          <a:endParaRPr lang="ru-RU" sz="1600" dirty="0">
            <a:latin typeface="+mj-lt"/>
          </a:endParaRPr>
        </a:p>
      </dgm:t>
    </dgm:pt>
    <dgm:pt modelId="{0BC0C397-4557-4E79-934D-91F1D4AB9C29}" type="parTrans" cxnId="{A2192DA2-0A0A-45B9-B669-C22D14FA91AF}">
      <dgm:prSet/>
      <dgm:spPr/>
      <dgm:t>
        <a:bodyPr/>
        <a:lstStyle/>
        <a:p>
          <a:endParaRPr lang="ru-RU"/>
        </a:p>
      </dgm:t>
    </dgm:pt>
    <dgm:pt modelId="{B62DFA90-D3E6-4193-B5FA-E0B80AD47158}" type="sibTrans" cxnId="{A2192DA2-0A0A-45B9-B669-C22D14FA91AF}">
      <dgm:prSet/>
      <dgm:spPr/>
      <dgm:t>
        <a:bodyPr/>
        <a:lstStyle/>
        <a:p>
          <a:endParaRPr lang="ru-RU"/>
        </a:p>
      </dgm:t>
    </dgm:pt>
    <dgm:pt modelId="{595784E4-248F-4CBA-B91F-7388CF03A280}">
      <dgm:prSet phldrT="[Текст]" custT="1"/>
      <dgm:spPr/>
      <dgm:t>
        <a:bodyPr/>
        <a:lstStyle/>
        <a:p>
          <a:pPr algn="l"/>
          <a:r>
            <a:rPr lang="ru-RU" sz="1600" b="1" dirty="0" smtClean="0">
              <a:solidFill>
                <a:srgbClr val="000066"/>
              </a:solidFill>
              <a:latin typeface="+mj-lt"/>
              <a:cs typeface="Arial" pitchFamily="34" charset="0"/>
            </a:rPr>
            <a:t>Организация питания обучающихся</a:t>
          </a:r>
          <a:endParaRPr lang="ru-RU" sz="1600" dirty="0">
            <a:latin typeface="+mj-lt"/>
          </a:endParaRPr>
        </a:p>
      </dgm:t>
    </dgm:pt>
    <dgm:pt modelId="{E19F5736-404E-46FD-955F-60123DB7A250}" type="parTrans" cxnId="{953B99E1-3DB2-4D97-B38F-BE2AF588B111}">
      <dgm:prSet/>
      <dgm:spPr/>
      <dgm:t>
        <a:bodyPr/>
        <a:lstStyle/>
        <a:p>
          <a:endParaRPr lang="ru-RU"/>
        </a:p>
      </dgm:t>
    </dgm:pt>
    <dgm:pt modelId="{AE7AFEA2-7326-47E3-B061-D7B29C16ADE9}" type="sibTrans" cxnId="{953B99E1-3DB2-4D97-B38F-BE2AF588B111}">
      <dgm:prSet/>
      <dgm:spPr/>
      <dgm:t>
        <a:bodyPr/>
        <a:lstStyle/>
        <a:p>
          <a:endParaRPr lang="ru-RU"/>
        </a:p>
      </dgm:t>
    </dgm:pt>
    <dgm:pt modelId="{1B6B5EF7-1916-434C-9E25-2D51289BE455}">
      <dgm:prSet phldrT="[Текст]" custT="1"/>
      <dgm:spPr/>
      <dgm:t>
        <a:bodyPr/>
        <a:lstStyle/>
        <a:p>
          <a:pPr algn="l"/>
          <a:r>
            <a:rPr lang="ru-RU" sz="1600" b="1" dirty="0" smtClean="0">
              <a:solidFill>
                <a:srgbClr val="000066"/>
              </a:solidFill>
              <a:latin typeface="+mj-lt"/>
              <a:cs typeface="Arial" pitchFamily="34" charset="0"/>
            </a:rPr>
            <a:t>Социально-психологическое сопровождение образовательного процесса</a:t>
          </a:r>
          <a:endParaRPr lang="ru-RU" sz="1600" dirty="0">
            <a:latin typeface="+mj-lt"/>
          </a:endParaRPr>
        </a:p>
      </dgm:t>
    </dgm:pt>
    <dgm:pt modelId="{8AD42E83-9C51-4FEF-9BB2-BE12BC61944C}" type="parTrans" cxnId="{16CB1230-D979-4C4C-A3DB-79B00ABF3452}">
      <dgm:prSet/>
      <dgm:spPr/>
      <dgm:t>
        <a:bodyPr/>
        <a:lstStyle/>
        <a:p>
          <a:endParaRPr lang="ru-RU"/>
        </a:p>
      </dgm:t>
    </dgm:pt>
    <dgm:pt modelId="{5BDEE76B-470E-48CF-94A5-781F00702E56}" type="sibTrans" cxnId="{16CB1230-D979-4C4C-A3DB-79B00ABF3452}">
      <dgm:prSet/>
      <dgm:spPr/>
      <dgm:t>
        <a:bodyPr/>
        <a:lstStyle/>
        <a:p>
          <a:endParaRPr lang="ru-RU"/>
        </a:p>
      </dgm:t>
    </dgm:pt>
    <dgm:pt modelId="{3DF224B0-1066-462F-A3C1-4A4AFDC0BC2C}">
      <dgm:prSet phldrT="[Текст]" custT="1"/>
      <dgm:spPr/>
      <dgm:t>
        <a:bodyPr/>
        <a:lstStyle/>
        <a:p>
          <a:pPr algn="l"/>
          <a:r>
            <a:rPr lang="ru-RU" sz="1600" b="1" dirty="0" smtClean="0">
              <a:solidFill>
                <a:srgbClr val="000066"/>
              </a:solidFill>
              <a:latin typeface="+mj-lt"/>
              <a:cs typeface="Arial" pitchFamily="34" charset="0"/>
            </a:rPr>
            <a:t>Оздоровление средствами физической культуры и спорта</a:t>
          </a:r>
          <a:endParaRPr lang="ru-RU" sz="1600" dirty="0">
            <a:latin typeface="+mj-lt"/>
          </a:endParaRPr>
        </a:p>
      </dgm:t>
    </dgm:pt>
    <dgm:pt modelId="{92F96E7F-44A1-4C3F-9C6B-010DD21111BA}" type="parTrans" cxnId="{6DA34EAD-A3CC-4B1B-8AA8-760363FE909A}">
      <dgm:prSet/>
      <dgm:spPr/>
      <dgm:t>
        <a:bodyPr/>
        <a:lstStyle/>
        <a:p>
          <a:endParaRPr lang="ru-RU"/>
        </a:p>
      </dgm:t>
    </dgm:pt>
    <dgm:pt modelId="{6197CDC5-6FE4-427C-8585-3E032C08C633}" type="sibTrans" cxnId="{6DA34EAD-A3CC-4B1B-8AA8-760363FE909A}">
      <dgm:prSet/>
      <dgm:spPr/>
      <dgm:t>
        <a:bodyPr/>
        <a:lstStyle/>
        <a:p>
          <a:endParaRPr lang="ru-RU"/>
        </a:p>
      </dgm:t>
    </dgm:pt>
    <dgm:pt modelId="{1DF3A957-0D0D-461E-B633-0CD73E488635}">
      <dgm:prSet phldrT="[Текст]" custT="1"/>
      <dgm:spPr/>
      <dgm:t>
        <a:bodyPr/>
        <a:lstStyle/>
        <a:p>
          <a:pPr algn="l"/>
          <a:r>
            <a:rPr lang="ru-RU" sz="1600" b="1" dirty="0" smtClean="0">
              <a:solidFill>
                <a:srgbClr val="000066"/>
              </a:solidFill>
              <a:latin typeface="+mn-lt"/>
            </a:rPr>
            <a:t>Профилактика вредных привычек</a:t>
          </a:r>
          <a:endParaRPr lang="ru-RU" sz="1600" b="1" dirty="0">
            <a:solidFill>
              <a:srgbClr val="000066"/>
            </a:solidFill>
            <a:latin typeface="+mn-lt"/>
          </a:endParaRPr>
        </a:p>
      </dgm:t>
    </dgm:pt>
    <dgm:pt modelId="{B8121F85-5B1A-4F42-B81E-AB7166C72145}" type="parTrans" cxnId="{F980D941-6A83-43ED-A7B9-34C67D7F5F7B}">
      <dgm:prSet/>
      <dgm:spPr/>
      <dgm:t>
        <a:bodyPr/>
        <a:lstStyle/>
        <a:p>
          <a:endParaRPr lang="ru-RU"/>
        </a:p>
      </dgm:t>
    </dgm:pt>
    <dgm:pt modelId="{7B75FA8C-911D-46EF-83D4-04D85D6A11F5}" type="sibTrans" cxnId="{F980D941-6A83-43ED-A7B9-34C67D7F5F7B}">
      <dgm:prSet/>
      <dgm:spPr/>
      <dgm:t>
        <a:bodyPr/>
        <a:lstStyle/>
        <a:p>
          <a:endParaRPr lang="ru-RU"/>
        </a:p>
      </dgm:t>
    </dgm:pt>
    <dgm:pt modelId="{AE88CEED-A8A2-45DA-9851-471CA1F3E85A}">
      <dgm:prSet custT="1"/>
      <dgm:spPr/>
      <dgm:t>
        <a:bodyPr/>
        <a:lstStyle/>
        <a:p>
          <a:pPr algn="l"/>
          <a:r>
            <a:rPr lang="ru-RU" sz="1600" b="1" dirty="0" smtClean="0">
              <a:solidFill>
                <a:srgbClr val="000066"/>
              </a:solidFill>
              <a:latin typeface="+mn-lt"/>
            </a:rPr>
            <a:t>Формирование навыков здорового образа жизни</a:t>
          </a:r>
          <a:endParaRPr lang="ru-RU" sz="1600" b="1" dirty="0">
            <a:solidFill>
              <a:srgbClr val="000066"/>
            </a:solidFill>
            <a:latin typeface="+mn-lt"/>
          </a:endParaRPr>
        </a:p>
      </dgm:t>
    </dgm:pt>
    <dgm:pt modelId="{37777F1F-5BC8-4F57-9DF8-0EBAC12B228C}" type="parTrans" cxnId="{13483116-6775-4D47-AFC7-9AB2EBC756CC}">
      <dgm:prSet/>
      <dgm:spPr/>
      <dgm:t>
        <a:bodyPr/>
        <a:lstStyle/>
        <a:p>
          <a:endParaRPr lang="ru-RU"/>
        </a:p>
      </dgm:t>
    </dgm:pt>
    <dgm:pt modelId="{690E8B88-14E2-4DC1-B891-4F81CD01A59C}" type="sibTrans" cxnId="{13483116-6775-4D47-AFC7-9AB2EBC756CC}">
      <dgm:prSet/>
      <dgm:spPr/>
      <dgm:t>
        <a:bodyPr/>
        <a:lstStyle/>
        <a:p>
          <a:endParaRPr lang="ru-RU"/>
        </a:p>
      </dgm:t>
    </dgm:pt>
    <dgm:pt modelId="{0AB756D9-C140-4808-A1CF-B5FCCAA05948}" type="pres">
      <dgm:prSet presAssocID="{70B40B19-58A1-4908-BA55-5653299C64F3}" presName="compositeShape" presStyleCnt="0">
        <dgm:presLayoutVars>
          <dgm:dir/>
          <dgm:resizeHandles/>
        </dgm:presLayoutVars>
      </dgm:prSet>
      <dgm:spPr/>
    </dgm:pt>
    <dgm:pt modelId="{6D1EB627-0F48-41BD-BF08-591445924369}" type="pres">
      <dgm:prSet presAssocID="{70B40B19-58A1-4908-BA55-5653299C64F3}" presName="pyramid" presStyleLbl="node1" presStyleIdx="0" presStyleCnt="1"/>
      <dgm:spPr/>
    </dgm:pt>
    <dgm:pt modelId="{364A3989-A28F-4EE0-A9C8-B315B49BAF5D}" type="pres">
      <dgm:prSet presAssocID="{70B40B19-58A1-4908-BA55-5653299C64F3}" presName="theList" presStyleCnt="0"/>
      <dgm:spPr/>
    </dgm:pt>
    <dgm:pt modelId="{F712A7CE-C9E5-479F-B85F-B04AF267EAD7}" type="pres">
      <dgm:prSet presAssocID="{84391739-8DE7-474A-8FF0-329B1BC0AB77}" presName="aNode" presStyleLbl="fgAcc1" presStyleIdx="0" presStyleCnt="7" custScaleX="188012" custScaleY="149198" custLinFactY="-14060" custLinFactNeighborX="-169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D7405-58DD-4A2C-BDE7-96A576EE17CC}" type="pres">
      <dgm:prSet presAssocID="{84391739-8DE7-474A-8FF0-329B1BC0AB77}" presName="aSpace" presStyleCnt="0"/>
      <dgm:spPr/>
    </dgm:pt>
    <dgm:pt modelId="{FBFBA49F-988A-4BA1-91CA-C4D934F05A02}" type="pres">
      <dgm:prSet presAssocID="{F72CBF67-8645-4D0E-9716-D9B676935018}" presName="aNode" presStyleLbl="fgAcc1" presStyleIdx="1" presStyleCnt="7" custScaleX="189537" custScaleY="141260" custLinFactNeighborX="-1925" custLinFactNeighborY="-28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4D6EC-9B45-41D5-97C1-600507AA09A7}" type="pres">
      <dgm:prSet presAssocID="{F72CBF67-8645-4D0E-9716-D9B676935018}" presName="aSpace" presStyleCnt="0"/>
      <dgm:spPr/>
    </dgm:pt>
    <dgm:pt modelId="{FA9E7925-F8DC-442B-9626-F3FED793688B}" type="pres">
      <dgm:prSet presAssocID="{595784E4-248F-4CBA-B91F-7388CF03A280}" presName="aNode" presStyleLbl="fgAcc1" presStyleIdx="2" presStyleCnt="7" custScaleX="189537" custScaleY="123962" custLinFactY="864" custLinFactNeighborX="-47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71134-8A97-457C-BC3C-2D0469020621}" type="pres">
      <dgm:prSet presAssocID="{595784E4-248F-4CBA-B91F-7388CF03A280}" presName="aSpace" presStyleCnt="0"/>
      <dgm:spPr/>
    </dgm:pt>
    <dgm:pt modelId="{645B1925-FB5E-464C-817B-D3E70CD72E3D}" type="pres">
      <dgm:prSet presAssocID="{3DF224B0-1066-462F-A3C1-4A4AFDC0BC2C}" presName="aNode" presStyleLbl="fgAcc1" presStyleIdx="3" presStyleCnt="7" custScaleX="190099" custScaleY="152616" custLinFactY="23203" custLinFactNeighborX="-9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83ADA-78BA-4EBC-B500-FF98BD32DB89}" type="pres">
      <dgm:prSet presAssocID="{3DF224B0-1066-462F-A3C1-4A4AFDC0BC2C}" presName="aSpace" presStyleCnt="0"/>
      <dgm:spPr/>
    </dgm:pt>
    <dgm:pt modelId="{C11FADAC-D051-4654-BEF8-063E83103283}" type="pres">
      <dgm:prSet presAssocID="{1B6B5EF7-1916-434C-9E25-2D51289BE455}" presName="aNode" presStyleLbl="fgAcc1" presStyleIdx="4" presStyleCnt="7" custScaleX="189906" custScaleY="139613" custLinFactY="50819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9413F-7114-4DEE-A3F5-E4434A7020B7}" type="pres">
      <dgm:prSet presAssocID="{1B6B5EF7-1916-434C-9E25-2D51289BE455}" presName="aSpace" presStyleCnt="0"/>
      <dgm:spPr/>
    </dgm:pt>
    <dgm:pt modelId="{A9578F01-041E-4833-B927-45438E3C3E99}" type="pres">
      <dgm:prSet presAssocID="{1DF3A957-0D0D-461E-B633-0CD73E488635}" presName="aNode" presStyleLbl="fgAcc1" presStyleIdx="5" presStyleCnt="7" custScaleX="190706" custLinFactY="72555" custLinFactNeighborX="-4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D00E5-2F20-4E32-BC6D-F3F17BE4113D}" type="pres">
      <dgm:prSet presAssocID="{1DF3A957-0D0D-461E-B633-0CD73E488635}" presName="aSpace" presStyleCnt="0"/>
      <dgm:spPr/>
    </dgm:pt>
    <dgm:pt modelId="{84776DA8-7148-4FFF-92BB-EAE3B5E19F98}" type="pres">
      <dgm:prSet presAssocID="{AE88CEED-A8A2-45DA-9851-471CA1F3E85A}" presName="aNode" presStyleLbl="fgAcc1" presStyleIdx="6" presStyleCnt="7" custScaleX="189067" custLinFactY="87346" custLinFactNeighborX="-116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689C6-D155-42EF-999F-CD765E62092B}" type="pres">
      <dgm:prSet presAssocID="{AE88CEED-A8A2-45DA-9851-471CA1F3E85A}" presName="aSpace" presStyleCnt="0"/>
      <dgm:spPr/>
    </dgm:pt>
  </dgm:ptLst>
  <dgm:cxnLst>
    <dgm:cxn modelId="{F980D941-6A83-43ED-A7B9-34C67D7F5F7B}" srcId="{70B40B19-58A1-4908-BA55-5653299C64F3}" destId="{1DF3A957-0D0D-461E-B633-0CD73E488635}" srcOrd="5" destOrd="0" parTransId="{B8121F85-5B1A-4F42-B81E-AB7166C72145}" sibTransId="{7B75FA8C-911D-46EF-83D4-04D85D6A11F5}"/>
    <dgm:cxn modelId="{16CB1230-D979-4C4C-A3DB-79B00ABF3452}" srcId="{70B40B19-58A1-4908-BA55-5653299C64F3}" destId="{1B6B5EF7-1916-434C-9E25-2D51289BE455}" srcOrd="4" destOrd="0" parTransId="{8AD42E83-9C51-4FEF-9BB2-BE12BC61944C}" sibTransId="{5BDEE76B-470E-48CF-94A5-781F00702E56}"/>
    <dgm:cxn modelId="{B2BC53F6-F01C-4E03-A180-A32F04977530}" type="presOf" srcId="{84391739-8DE7-474A-8FF0-329B1BC0AB77}" destId="{F712A7CE-C9E5-479F-B85F-B04AF267EAD7}" srcOrd="0" destOrd="0" presId="urn:microsoft.com/office/officeart/2005/8/layout/pyramid2"/>
    <dgm:cxn modelId="{6DA34EAD-A3CC-4B1B-8AA8-760363FE909A}" srcId="{70B40B19-58A1-4908-BA55-5653299C64F3}" destId="{3DF224B0-1066-462F-A3C1-4A4AFDC0BC2C}" srcOrd="3" destOrd="0" parTransId="{92F96E7F-44A1-4C3F-9C6B-010DD21111BA}" sibTransId="{6197CDC5-6FE4-427C-8585-3E032C08C633}"/>
    <dgm:cxn modelId="{B6E7CA5A-AE8E-43A6-9255-4B35E72FA89A}" type="presOf" srcId="{1B6B5EF7-1916-434C-9E25-2D51289BE455}" destId="{C11FADAC-D051-4654-BEF8-063E83103283}" srcOrd="0" destOrd="0" presId="urn:microsoft.com/office/officeart/2005/8/layout/pyramid2"/>
    <dgm:cxn modelId="{13483116-6775-4D47-AFC7-9AB2EBC756CC}" srcId="{70B40B19-58A1-4908-BA55-5653299C64F3}" destId="{AE88CEED-A8A2-45DA-9851-471CA1F3E85A}" srcOrd="6" destOrd="0" parTransId="{37777F1F-5BC8-4F57-9DF8-0EBAC12B228C}" sibTransId="{690E8B88-14E2-4DC1-B891-4F81CD01A59C}"/>
    <dgm:cxn modelId="{E7EC18C4-76DC-41D1-ACF7-91627C51B3B0}" type="presOf" srcId="{1DF3A957-0D0D-461E-B633-0CD73E488635}" destId="{A9578F01-041E-4833-B927-45438E3C3E99}" srcOrd="0" destOrd="0" presId="urn:microsoft.com/office/officeart/2005/8/layout/pyramid2"/>
    <dgm:cxn modelId="{2F979604-1024-488C-9657-A15381E7F02E}" type="presOf" srcId="{70B40B19-58A1-4908-BA55-5653299C64F3}" destId="{0AB756D9-C140-4808-A1CF-B5FCCAA05948}" srcOrd="0" destOrd="0" presId="urn:microsoft.com/office/officeart/2005/8/layout/pyramid2"/>
    <dgm:cxn modelId="{D57991C8-98A8-41F1-8608-E20C72D9CD57}" type="presOf" srcId="{F72CBF67-8645-4D0E-9716-D9B676935018}" destId="{FBFBA49F-988A-4BA1-91CA-C4D934F05A02}" srcOrd="0" destOrd="0" presId="urn:microsoft.com/office/officeart/2005/8/layout/pyramid2"/>
    <dgm:cxn modelId="{771CAF8D-24D4-4DFA-A595-B5E7E636CEC1}" type="presOf" srcId="{3DF224B0-1066-462F-A3C1-4A4AFDC0BC2C}" destId="{645B1925-FB5E-464C-817B-D3E70CD72E3D}" srcOrd="0" destOrd="0" presId="urn:microsoft.com/office/officeart/2005/8/layout/pyramid2"/>
    <dgm:cxn modelId="{6001D439-7CAC-472A-B7ED-3075B1651B39}" type="presOf" srcId="{595784E4-248F-4CBA-B91F-7388CF03A280}" destId="{FA9E7925-F8DC-442B-9626-F3FED793688B}" srcOrd="0" destOrd="0" presId="urn:microsoft.com/office/officeart/2005/8/layout/pyramid2"/>
    <dgm:cxn modelId="{2D216523-1482-4630-A11F-674FDC96E3BD}" srcId="{70B40B19-58A1-4908-BA55-5653299C64F3}" destId="{84391739-8DE7-474A-8FF0-329B1BC0AB77}" srcOrd="0" destOrd="0" parTransId="{39EF2423-04EA-421E-985C-2562FD933300}" sibTransId="{56672F09-B305-4571-81C0-B685770CA351}"/>
    <dgm:cxn modelId="{95D6E7E8-3751-44AF-9529-66A6AFBB062D}" type="presOf" srcId="{AE88CEED-A8A2-45DA-9851-471CA1F3E85A}" destId="{84776DA8-7148-4FFF-92BB-EAE3B5E19F98}" srcOrd="0" destOrd="0" presId="urn:microsoft.com/office/officeart/2005/8/layout/pyramid2"/>
    <dgm:cxn modelId="{A2192DA2-0A0A-45B9-B669-C22D14FA91AF}" srcId="{70B40B19-58A1-4908-BA55-5653299C64F3}" destId="{F72CBF67-8645-4D0E-9716-D9B676935018}" srcOrd="1" destOrd="0" parTransId="{0BC0C397-4557-4E79-934D-91F1D4AB9C29}" sibTransId="{B62DFA90-D3E6-4193-B5FA-E0B80AD47158}"/>
    <dgm:cxn modelId="{953B99E1-3DB2-4D97-B38F-BE2AF588B111}" srcId="{70B40B19-58A1-4908-BA55-5653299C64F3}" destId="{595784E4-248F-4CBA-B91F-7388CF03A280}" srcOrd="2" destOrd="0" parTransId="{E19F5736-404E-46FD-955F-60123DB7A250}" sibTransId="{AE7AFEA2-7326-47E3-B061-D7B29C16ADE9}"/>
    <dgm:cxn modelId="{96C51BA5-641D-4647-BC83-40CDBB0F8007}" type="presParOf" srcId="{0AB756D9-C140-4808-A1CF-B5FCCAA05948}" destId="{6D1EB627-0F48-41BD-BF08-591445924369}" srcOrd="0" destOrd="0" presId="urn:microsoft.com/office/officeart/2005/8/layout/pyramid2"/>
    <dgm:cxn modelId="{2A5C92A3-DB61-4E53-8A53-4DEBC97AEF6B}" type="presParOf" srcId="{0AB756D9-C140-4808-A1CF-B5FCCAA05948}" destId="{364A3989-A28F-4EE0-A9C8-B315B49BAF5D}" srcOrd="1" destOrd="0" presId="urn:microsoft.com/office/officeart/2005/8/layout/pyramid2"/>
    <dgm:cxn modelId="{0F8B9A20-186C-41AF-93E7-F6C6F79D8827}" type="presParOf" srcId="{364A3989-A28F-4EE0-A9C8-B315B49BAF5D}" destId="{F712A7CE-C9E5-479F-B85F-B04AF267EAD7}" srcOrd="0" destOrd="0" presId="urn:microsoft.com/office/officeart/2005/8/layout/pyramid2"/>
    <dgm:cxn modelId="{35BE9A56-E9D9-4178-B45D-AAF37A2D7F4C}" type="presParOf" srcId="{364A3989-A28F-4EE0-A9C8-B315B49BAF5D}" destId="{649D7405-58DD-4A2C-BDE7-96A576EE17CC}" srcOrd="1" destOrd="0" presId="urn:microsoft.com/office/officeart/2005/8/layout/pyramid2"/>
    <dgm:cxn modelId="{5D62AC54-B556-4ABF-BF03-46B2016B2948}" type="presParOf" srcId="{364A3989-A28F-4EE0-A9C8-B315B49BAF5D}" destId="{FBFBA49F-988A-4BA1-91CA-C4D934F05A02}" srcOrd="2" destOrd="0" presId="urn:microsoft.com/office/officeart/2005/8/layout/pyramid2"/>
    <dgm:cxn modelId="{49E086C6-D536-41BF-9488-EF07D79A413A}" type="presParOf" srcId="{364A3989-A28F-4EE0-A9C8-B315B49BAF5D}" destId="{AAA4D6EC-9B45-41D5-97C1-600507AA09A7}" srcOrd="3" destOrd="0" presId="urn:microsoft.com/office/officeart/2005/8/layout/pyramid2"/>
    <dgm:cxn modelId="{317F94BC-5587-4062-9010-9261C225B613}" type="presParOf" srcId="{364A3989-A28F-4EE0-A9C8-B315B49BAF5D}" destId="{FA9E7925-F8DC-442B-9626-F3FED793688B}" srcOrd="4" destOrd="0" presId="urn:microsoft.com/office/officeart/2005/8/layout/pyramid2"/>
    <dgm:cxn modelId="{413C8323-2B6A-4BDF-907D-B5F3912302EF}" type="presParOf" srcId="{364A3989-A28F-4EE0-A9C8-B315B49BAF5D}" destId="{F4D71134-8A97-457C-BC3C-2D0469020621}" srcOrd="5" destOrd="0" presId="urn:microsoft.com/office/officeart/2005/8/layout/pyramid2"/>
    <dgm:cxn modelId="{A67B5BA6-A019-46B9-8472-F0B26A4B8346}" type="presParOf" srcId="{364A3989-A28F-4EE0-A9C8-B315B49BAF5D}" destId="{645B1925-FB5E-464C-817B-D3E70CD72E3D}" srcOrd="6" destOrd="0" presId="urn:microsoft.com/office/officeart/2005/8/layout/pyramid2"/>
    <dgm:cxn modelId="{E855D8C4-DEAE-41D3-90D4-F642FBF5154C}" type="presParOf" srcId="{364A3989-A28F-4EE0-A9C8-B315B49BAF5D}" destId="{EEB83ADA-78BA-4EBC-B500-FF98BD32DB89}" srcOrd="7" destOrd="0" presId="urn:microsoft.com/office/officeart/2005/8/layout/pyramid2"/>
    <dgm:cxn modelId="{DF318899-1F39-43F8-A7CF-E98B0B214404}" type="presParOf" srcId="{364A3989-A28F-4EE0-A9C8-B315B49BAF5D}" destId="{C11FADAC-D051-4654-BEF8-063E83103283}" srcOrd="8" destOrd="0" presId="urn:microsoft.com/office/officeart/2005/8/layout/pyramid2"/>
    <dgm:cxn modelId="{C087EC9E-0794-4BE9-B674-BF2EAFA6B2C2}" type="presParOf" srcId="{364A3989-A28F-4EE0-A9C8-B315B49BAF5D}" destId="{56F9413F-7114-4DEE-A3F5-E4434A7020B7}" srcOrd="9" destOrd="0" presId="urn:microsoft.com/office/officeart/2005/8/layout/pyramid2"/>
    <dgm:cxn modelId="{441F3505-26ED-445F-9173-7E0F9E639A78}" type="presParOf" srcId="{364A3989-A28F-4EE0-A9C8-B315B49BAF5D}" destId="{A9578F01-041E-4833-B927-45438E3C3E99}" srcOrd="10" destOrd="0" presId="urn:microsoft.com/office/officeart/2005/8/layout/pyramid2"/>
    <dgm:cxn modelId="{A66BF33C-2F57-4640-8ACE-F33634452986}" type="presParOf" srcId="{364A3989-A28F-4EE0-A9C8-B315B49BAF5D}" destId="{743D00E5-2F20-4E32-BC6D-F3F17BE4113D}" srcOrd="11" destOrd="0" presId="urn:microsoft.com/office/officeart/2005/8/layout/pyramid2"/>
    <dgm:cxn modelId="{E752F74F-8D65-4B5D-A9BD-2BB053B3C9FD}" type="presParOf" srcId="{364A3989-A28F-4EE0-A9C8-B315B49BAF5D}" destId="{84776DA8-7148-4FFF-92BB-EAE3B5E19F98}" srcOrd="12" destOrd="0" presId="urn:microsoft.com/office/officeart/2005/8/layout/pyramid2"/>
    <dgm:cxn modelId="{AED1BAB8-D9A2-4000-AA00-35E7CD4EBF75}" type="presParOf" srcId="{364A3989-A28F-4EE0-A9C8-B315B49BAF5D}" destId="{EBC689C6-D155-42EF-999F-CD765E62092B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5DEF85-BA3D-40FE-B26F-86D4DDE3BEA1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02F687-3EC8-4E40-8448-AA5763376EAA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rgbClr val="C00000"/>
              </a:solidFill>
            </a:rPr>
            <a:t>2011 </a:t>
          </a:r>
          <a:r>
            <a:rPr lang="ru-RU" sz="1600" b="1" dirty="0" smtClean="0">
              <a:solidFill>
                <a:srgbClr val="002060"/>
              </a:solidFill>
            </a:rPr>
            <a:t>педагогов-психологов</a:t>
          </a:r>
        </a:p>
      </dgm:t>
    </dgm:pt>
    <dgm:pt modelId="{8F190D95-60D9-4428-A83C-177481F86E29}" type="parTrans" cxnId="{6C986E69-A54A-49D7-95B0-C63CA5F2AC50}">
      <dgm:prSet/>
      <dgm:spPr/>
      <dgm:t>
        <a:bodyPr/>
        <a:lstStyle/>
        <a:p>
          <a:endParaRPr lang="ru-RU"/>
        </a:p>
      </dgm:t>
    </dgm:pt>
    <dgm:pt modelId="{148D07A7-0528-48BC-9551-65B5407031E3}" type="sibTrans" cxnId="{6C986E69-A54A-49D7-95B0-C63CA5F2AC50}">
      <dgm:prSet/>
      <dgm:spPr/>
      <dgm:t>
        <a:bodyPr/>
        <a:lstStyle/>
        <a:p>
          <a:endParaRPr lang="ru-RU"/>
        </a:p>
      </dgm:t>
    </dgm:pt>
    <dgm:pt modelId="{323A7A30-8ABE-4863-8D45-BBE551E2FEC7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rgbClr val="C00000"/>
              </a:solidFill>
            </a:rPr>
            <a:t>1 200 </a:t>
          </a:r>
          <a:r>
            <a:rPr lang="ru-RU" sz="1600" b="1" dirty="0" smtClean="0">
              <a:solidFill>
                <a:srgbClr val="002060"/>
              </a:solidFill>
            </a:rPr>
            <a:t>уполномоченных по правам ребенка</a:t>
          </a:r>
          <a:endParaRPr lang="ru-RU" sz="1600" b="1" dirty="0">
            <a:solidFill>
              <a:srgbClr val="002060"/>
            </a:solidFill>
          </a:endParaRPr>
        </a:p>
      </dgm:t>
    </dgm:pt>
    <dgm:pt modelId="{25662B99-DB7A-4352-940F-AA963510056C}" type="parTrans" cxnId="{ADABD066-4C96-4A58-9B4B-C6F4C80A3362}">
      <dgm:prSet/>
      <dgm:spPr/>
      <dgm:t>
        <a:bodyPr/>
        <a:lstStyle/>
        <a:p>
          <a:endParaRPr lang="ru-RU"/>
        </a:p>
      </dgm:t>
    </dgm:pt>
    <dgm:pt modelId="{BE0512A1-9903-4C03-933C-1DBD9FDCEAF9}" type="sibTrans" cxnId="{ADABD066-4C96-4A58-9B4B-C6F4C80A3362}">
      <dgm:prSet/>
      <dgm:spPr/>
      <dgm:t>
        <a:bodyPr/>
        <a:lstStyle/>
        <a:p>
          <a:endParaRPr lang="ru-RU"/>
        </a:p>
      </dgm:t>
    </dgm:pt>
    <dgm:pt modelId="{05744F50-C7F3-4FD4-A905-8332E0414E89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1894 </a:t>
          </a:r>
          <a:r>
            <a:rPr lang="ru-RU" sz="1600" b="1" dirty="0" smtClean="0">
              <a:solidFill>
                <a:srgbClr val="000066"/>
              </a:solidFill>
            </a:rPr>
            <a:t>школьных ПМП консилиума</a:t>
          </a:r>
          <a:endParaRPr lang="ru-RU" sz="1600" b="1" dirty="0">
            <a:solidFill>
              <a:srgbClr val="000066"/>
            </a:solidFill>
          </a:endParaRPr>
        </a:p>
      </dgm:t>
    </dgm:pt>
    <dgm:pt modelId="{B709562C-A3B8-468C-B578-C15C1E9285E0}" type="parTrans" cxnId="{168CC3A9-E80F-40EB-A1D0-539B5385816D}">
      <dgm:prSet/>
      <dgm:spPr/>
      <dgm:t>
        <a:bodyPr/>
        <a:lstStyle/>
        <a:p>
          <a:endParaRPr lang="ru-RU"/>
        </a:p>
      </dgm:t>
    </dgm:pt>
    <dgm:pt modelId="{8B35CA88-4466-45F8-B988-512EE7A34FA9}" type="sibTrans" cxnId="{168CC3A9-E80F-40EB-A1D0-539B5385816D}">
      <dgm:prSet/>
      <dgm:spPr/>
      <dgm:t>
        <a:bodyPr/>
        <a:lstStyle/>
        <a:p>
          <a:endParaRPr lang="ru-RU"/>
        </a:p>
      </dgm:t>
    </dgm:pt>
    <dgm:pt modelId="{E244D3F0-A4FF-4D6E-A1DD-DB702EE5AE68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solidFill>
                <a:srgbClr val="C00000"/>
              </a:solidFill>
            </a:rPr>
            <a:t>556 </a:t>
          </a:r>
          <a:r>
            <a:rPr lang="ru-RU" sz="1600" b="1" dirty="0" smtClean="0">
              <a:solidFill>
                <a:schemeClr val="tx2"/>
              </a:solidFill>
            </a:rPr>
            <a:t>социальных педагогов</a:t>
          </a:r>
          <a:endParaRPr lang="ru-RU" sz="1600" b="1" dirty="0">
            <a:solidFill>
              <a:srgbClr val="000066"/>
            </a:solidFill>
          </a:endParaRPr>
        </a:p>
      </dgm:t>
    </dgm:pt>
    <dgm:pt modelId="{940C57B1-6074-41EC-957D-3B634AAAD216}" type="parTrans" cxnId="{6532F2FD-A722-4241-951C-4F22CA7ADD52}">
      <dgm:prSet/>
      <dgm:spPr/>
      <dgm:t>
        <a:bodyPr/>
        <a:lstStyle/>
        <a:p>
          <a:endParaRPr lang="ru-RU"/>
        </a:p>
      </dgm:t>
    </dgm:pt>
    <dgm:pt modelId="{08487804-FAE5-4710-BCBE-A223C093ABDF}" type="sibTrans" cxnId="{6532F2FD-A722-4241-951C-4F22CA7ADD52}">
      <dgm:prSet/>
      <dgm:spPr/>
      <dgm:t>
        <a:bodyPr/>
        <a:lstStyle/>
        <a:p>
          <a:endParaRPr lang="ru-RU"/>
        </a:p>
      </dgm:t>
    </dgm:pt>
    <dgm:pt modelId="{AD1B21AD-0319-4B1D-AA70-1BFD89219DFA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20 </a:t>
          </a:r>
          <a:r>
            <a:rPr lang="ru-RU" sz="1600" b="1" dirty="0" smtClean="0">
              <a:solidFill>
                <a:srgbClr val="002060"/>
              </a:solidFill>
            </a:rPr>
            <a:t> ППМС центров</a:t>
          </a:r>
          <a:endParaRPr lang="ru-RU" sz="1600" b="1" dirty="0">
            <a:solidFill>
              <a:srgbClr val="002060"/>
            </a:solidFill>
          </a:endParaRPr>
        </a:p>
      </dgm:t>
    </dgm:pt>
    <dgm:pt modelId="{4786021E-567C-4C11-8C33-90A19730E261}" type="parTrans" cxnId="{712B4865-4487-4079-98DC-848463BEC9FD}">
      <dgm:prSet/>
      <dgm:spPr/>
      <dgm:t>
        <a:bodyPr/>
        <a:lstStyle/>
        <a:p>
          <a:endParaRPr lang="ru-RU"/>
        </a:p>
      </dgm:t>
    </dgm:pt>
    <dgm:pt modelId="{20FDC455-EAE5-4F2E-95A6-E6AF89E5E31A}" type="sibTrans" cxnId="{712B4865-4487-4079-98DC-848463BEC9FD}">
      <dgm:prSet/>
      <dgm:spPr/>
      <dgm:t>
        <a:bodyPr/>
        <a:lstStyle/>
        <a:p>
          <a:endParaRPr lang="ru-RU"/>
        </a:p>
      </dgm:t>
    </dgm:pt>
    <dgm:pt modelId="{87B0A22D-6897-4E81-BC99-F6460610AA1A}">
      <dgm:prSet phldrT="[Текст]"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</a:rPr>
            <a:t>40 </a:t>
          </a:r>
          <a:r>
            <a:rPr lang="ru-RU" sz="1600" b="1" dirty="0" smtClean="0">
              <a:solidFill>
                <a:srgbClr val="000066"/>
              </a:solidFill>
            </a:rPr>
            <a:t>ПМП комиссий</a:t>
          </a:r>
          <a:endParaRPr lang="ru-RU" sz="1600" b="1" dirty="0">
            <a:solidFill>
              <a:srgbClr val="000066"/>
            </a:solidFill>
          </a:endParaRPr>
        </a:p>
      </dgm:t>
    </dgm:pt>
    <dgm:pt modelId="{780EFE01-B398-45FA-8454-2671C0ECED5D}" type="parTrans" cxnId="{004F9FBF-317E-4AE5-988E-C6586F1D4507}">
      <dgm:prSet/>
      <dgm:spPr/>
      <dgm:t>
        <a:bodyPr/>
        <a:lstStyle/>
        <a:p>
          <a:endParaRPr lang="ru-RU"/>
        </a:p>
      </dgm:t>
    </dgm:pt>
    <dgm:pt modelId="{5EAD2EAB-68C6-4C03-9276-56103AFEEFB5}" type="sibTrans" cxnId="{004F9FBF-317E-4AE5-988E-C6586F1D4507}">
      <dgm:prSet/>
      <dgm:spPr/>
      <dgm:t>
        <a:bodyPr/>
        <a:lstStyle/>
        <a:p>
          <a:endParaRPr lang="ru-RU"/>
        </a:p>
      </dgm:t>
    </dgm:pt>
    <dgm:pt modelId="{804ACD11-A32B-43AF-9148-5C132B6DA33D}" type="pres">
      <dgm:prSet presAssocID="{155DEF85-BA3D-40FE-B26F-86D4DDE3BEA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B860337-65AA-49DB-9700-935F3FC486FC}" type="pres">
      <dgm:prSet presAssocID="{6C02F687-3EC8-4E40-8448-AA5763376EAA}" presName="vertOne" presStyleCnt="0"/>
      <dgm:spPr/>
    </dgm:pt>
    <dgm:pt modelId="{AF919D20-DA5A-46E2-B287-AE622E586E4F}" type="pres">
      <dgm:prSet presAssocID="{6C02F687-3EC8-4E40-8448-AA5763376EAA}" presName="txOne" presStyleLbl="node0" presStyleIdx="0" presStyleCnt="2" custScaleX="52179" custScaleY="16701" custLinFactY="8324" custLinFactNeighborX="-2482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942350-36D9-4B02-81CC-B2FABE4B26D5}" type="pres">
      <dgm:prSet presAssocID="{6C02F687-3EC8-4E40-8448-AA5763376EAA}" presName="parTransOne" presStyleCnt="0"/>
      <dgm:spPr/>
    </dgm:pt>
    <dgm:pt modelId="{B2A5A43C-112C-4AF8-A27F-2BC6C50B1F5A}" type="pres">
      <dgm:prSet presAssocID="{6C02F687-3EC8-4E40-8448-AA5763376EAA}" presName="horzOne" presStyleCnt="0"/>
      <dgm:spPr/>
    </dgm:pt>
    <dgm:pt modelId="{20E6406D-02A0-40A6-926E-6246588A1311}" type="pres">
      <dgm:prSet presAssocID="{323A7A30-8ABE-4863-8D45-BBE551E2FEC7}" presName="vertTwo" presStyleCnt="0"/>
      <dgm:spPr/>
    </dgm:pt>
    <dgm:pt modelId="{31040A08-7553-4DC1-B191-86DEA0E332A9}" type="pres">
      <dgm:prSet presAssocID="{323A7A30-8ABE-4863-8D45-BBE551E2FEC7}" presName="txTwo" presStyleLbl="node2" presStyleIdx="0" presStyleCnt="2" custScaleX="58955" custScaleY="18995" custLinFactNeighborX="64619" custLinFactNeighborY="723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3CFD2B-F15B-4542-AF5E-625E0B9D37FA}" type="pres">
      <dgm:prSet presAssocID="{323A7A30-8ABE-4863-8D45-BBE551E2FEC7}" presName="parTransTwo" presStyleCnt="0"/>
      <dgm:spPr/>
    </dgm:pt>
    <dgm:pt modelId="{A80919B5-6FA3-4D9F-BE50-306311E7F955}" type="pres">
      <dgm:prSet presAssocID="{323A7A30-8ABE-4863-8D45-BBE551E2FEC7}" presName="horzTwo" presStyleCnt="0"/>
      <dgm:spPr/>
    </dgm:pt>
    <dgm:pt modelId="{1F74CC01-947F-438F-8EE8-4BA0900D80A2}" type="pres">
      <dgm:prSet presAssocID="{05744F50-C7F3-4FD4-A905-8332E0414E89}" presName="vertThree" presStyleCnt="0"/>
      <dgm:spPr/>
    </dgm:pt>
    <dgm:pt modelId="{6B315F03-D170-4E05-9EB4-5CF7F4318AEB}" type="pres">
      <dgm:prSet presAssocID="{05744F50-C7F3-4FD4-A905-8332E0414E89}" presName="txThree" presStyleLbl="node3" presStyleIdx="0" presStyleCnt="2" custScaleX="127956" custScaleY="20663" custLinFactX="100000" custLinFactNeighborX="145033" custLinFactNeighborY="71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A599C5-5D7E-43A0-A4BB-04795BD2D281}" type="pres">
      <dgm:prSet presAssocID="{05744F50-C7F3-4FD4-A905-8332E0414E89}" presName="horzThree" presStyleCnt="0"/>
      <dgm:spPr/>
    </dgm:pt>
    <dgm:pt modelId="{32A2D8CF-30DE-475D-AB3A-A6063836138D}" type="pres">
      <dgm:prSet presAssocID="{8B35CA88-4466-45F8-B988-512EE7A34FA9}" presName="sibSpaceThree" presStyleCnt="0"/>
      <dgm:spPr/>
    </dgm:pt>
    <dgm:pt modelId="{C4A852C6-62CB-430F-917A-B28E2EB7FA91}" type="pres">
      <dgm:prSet presAssocID="{87B0A22D-6897-4E81-BC99-F6460610AA1A}" presName="vertThree" presStyleCnt="0"/>
      <dgm:spPr/>
    </dgm:pt>
    <dgm:pt modelId="{D2AC46E5-D9F6-487F-A47E-56740D904AA8}" type="pres">
      <dgm:prSet presAssocID="{87B0A22D-6897-4E81-BC99-F6460610AA1A}" presName="txThree" presStyleLbl="node3" presStyleIdx="1" presStyleCnt="2" custScaleX="127956" custScaleY="11231" custLinFactX="100000" custLinFactNeighborX="172423" custLinFactNeighborY="-316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264B02-C480-45B6-AB27-D53AD1783C8F}" type="pres">
      <dgm:prSet presAssocID="{87B0A22D-6897-4E81-BC99-F6460610AA1A}" presName="horzThree" presStyleCnt="0"/>
      <dgm:spPr/>
    </dgm:pt>
    <dgm:pt modelId="{30377935-1555-4937-A766-A3C8589E923E}" type="pres">
      <dgm:prSet presAssocID="{BE0512A1-9903-4C03-933C-1DBD9FDCEAF9}" presName="sibSpaceTwo" presStyleCnt="0"/>
      <dgm:spPr/>
    </dgm:pt>
    <dgm:pt modelId="{F69E2D46-FBBF-491D-A1F5-F9C85A876839}" type="pres">
      <dgm:prSet presAssocID="{E244D3F0-A4FF-4D6E-A1DD-DB702EE5AE68}" presName="vertTwo" presStyleCnt="0"/>
      <dgm:spPr/>
    </dgm:pt>
    <dgm:pt modelId="{08D9466A-B38C-42FE-BD65-F622D853EC62}" type="pres">
      <dgm:prSet presAssocID="{E244D3F0-A4FF-4D6E-A1DD-DB702EE5AE68}" presName="txTwo" presStyleLbl="node2" presStyleIdx="1" presStyleCnt="2" custScaleX="117473" custScaleY="18566" custLinFactX="43123" custLinFactNeighborX="100000" custLinFactNeighborY="-336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99C0E4-EE7C-4304-A4E5-03CA40872272}" type="pres">
      <dgm:prSet presAssocID="{E244D3F0-A4FF-4D6E-A1DD-DB702EE5AE68}" presName="horzTwo" presStyleCnt="0"/>
      <dgm:spPr/>
    </dgm:pt>
    <dgm:pt modelId="{DAA6F59F-20F6-4BFE-8F77-1FD1469CF5E6}" type="pres">
      <dgm:prSet presAssocID="{148D07A7-0528-48BC-9551-65B5407031E3}" presName="sibSpaceOne" presStyleCnt="0"/>
      <dgm:spPr/>
    </dgm:pt>
    <dgm:pt modelId="{B6647AEB-F7E7-4DD7-8709-587C4FB0C2EF}" type="pres">
      <dgm:prSet presAssocID="{AD1B21AD-0319-4B1D-AA70-1BFD89219DFA}" presName="vertOne" presStyleCnt="0"/>
      <dgm:spPr/>
    </dgm:pt>
    <dgm:pt modelId="{874B5046-873B-44A4-96D3-72A2751005B4}" type="pres">
      <dgm:prSet presAssocID="{AD1B21AD-0319-4B1D-AA70-1BFD89219DFA}" presName="txOne" presStyleLbl="node0" presStyleIdx="1" presStyleCnt="2" custScaleX="129645" custScaleY="18995" custLinFactX="-119072" custLinFactNeighborX="-200000" custLinFactNeighborY="658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238EFC-9867-42EC-B51A-C455CAA1DEBE}" type="pres">
      <dgm:prSet presAssocID="{AD1B21AD-0319-4B1D-AA70-1BFD89219DFA}" presName="horzOne" presStyleCnt="0"/>
      <dgm:spPr/>
    </dgm:pt>
  </dgm:ptLst>
  <dgm:cxnLst>
    <dgm:cxn modelId="{0A41B433-A262-47CD-9F59-93533BB6EB30}" type="presOf" srcId="{05744F50-C7F3-4FD4-A905-8332E0414E89}" destId="{6B315F03-D170-4E05-9EB4-5CF7F4318AEB}" srcOrd="0" destOrd="0" presId="urn:microsoft.com/office/officeart/2005/8/layout/hierarchy4"/>
    <dgm:cxn modelId="{2E2EA4B0-FA95-4693-989B-94148561233C}" type="presOf" srcId="{87B0A22D-6897-4E81-BC99-F6460610AA1A}" destId="{D2AC46E5-D9F6-487F-A47E-56740D904AA8}" srcOrd="0" destOrd="0" presId="urn:microsoft.com/office/officeart/2005/8/layout/hierarchy4"/>
    <dgm:cxn modelId="{46A24BC7-1014-4DE0-8EFF-A9C313E5DDCA}" type="presOf" srcId="{323A7A30-8ABE-4863-8D45-BBE551E2FEC7}" destId="{31040A08-7553-4DC1-B191-86DEA0E332A9}" srcOrd="0" destOrd="0" presId="urn:microsoft.com/office/officeart/2005/8/layout/hierarchy4"/>
    <dgm:cxn modelId="{6C986E69-A54A-49D7-95B0-C63CA5F2AC50}" srcId="{155DEF85-BA3D-40FE-B26F-86D4DDE3BEA1}" destId="{6C02F687-3EC8-4E40-8448-AA5763376EAA}" srcOrd="0" destOrd="0" parTransId="{8F190D95-60D9-4428-A83C-177481F86E29}" sibTransId="{148D07A7-0528-48BC-9551-65B5407031E3}"/>
    <dgm:cxn modelId="{004F9FBF-317E-4AE5-988E-C6586F1D4507}" srcId="{323A7A30-8ABE-4863-8D45-BBE551E2FEC7}" destId="{87B0A22D-6897-4E81-BC99-F6460610AA1A}" srcOrd="1" destOrd="0" parTransId="{780EFE01-B398-45FA-8454-2671C0ECED5D}" sibTransId="{5EAD2EAB-68C6-4C03-9276-56103AFEEFB5}"/>
    <dgm:cxn modelId="{ADABD066-4C96-4A58-9B4B-C6F4C80A3362}" srcId="{6C02F687-3EC8-4E40-8448-AA5763376EAA}" destId="{323A7A30-8ABE-4863-8D45-BBE551E2FEC7}" srcOrd="0" destOrd="0" parTransId="{25662B99-DB7A-4352-940F-AA963510056C}" sibTransId="{BE0512A1-9903-4C03-933C-1DBD9FDCEAF9}"/>
    <dgm:cxn modelId="{F76BA689-FCD8-419F-ABE8-CDB3BCB08B5A}" type="presOf" srcId="{155DEF85-BA3D-40FE-B26F-86D4DDE3BEA1}" destId="{804ACD11-A32B-43AF-9148-5C132B6DA33D}" srcOrd="0" destOrd="0" presId="urn:microsoft.com/office/officeart/2005/8/layout/hierarchy4"/>
    <dgm:cxn modelId="{6532F2FD-A722-4241-951C-4F22CA7ADD52}" srcId="{6C02F687-3EC8-4E40-8448-AA5763376EAA}" destId="{E244D3F0-A4FF-4D6E-A1DD-DB702EE5AE68}" srcOrd="1" destOrd="0" parTransId="{940C57B1-6074-41EC-957D-3B634AAAD216}" sibTransId="{08487804-FAE5-4710-BCBE-A223C093ABDF}"/>
    <dgm:cxn modelId="{F4EAB9CF-63FB-4A82-9B59-763DAFE9A095}" type="presOf" srcId="{6C02F687-3EC8-4E40-8448-AA5763376EAA}" destId="{AF919D20-DA5A-46E2-B287-AE622E586E4F}" srcOrd="0" destOrd="0" presId="urn:microsoft.com/office/officeart/2005/8/layout/hierarchy4"/>
    <dgm:cxn modelId="{93D92D7F-E788-429B-86D9-4203A5A2DCDF}" type="presOf" srcId="{AD1B21AD-0319-4B1D-AA70-1BFD89219DFA}" destId="{874B5046-873B-44A4-96D3-72A2751005B4}" srcOrd="0" destOrd="0" presId="urn:microsoft.com/office/officeart/2005/8/layout/hierarchy4"/>
    <dgm:cxn modelId="{8E48FE36-15DB-4D8D-AD2A-FF9D170D8406}" type="presOf" srcId="{E244D3F0-A4FF-4D6E-A1DD-DB702EE5AE68}" destId="{08D9466A-B38C-42FE-BD65-F622D853EC62}" srcOrd="0" destOrd="0" presId="urn:microsoft.com/office/officeart/2005/8/layout/hierarchy4"/>
    <dgm:cxn modelId="{168CC3A9-E80F-40EB-A1D0-539B5385816D}" srcId="{323A7A30-8ABE-4863-8D45-BBE551E2FEC7}" destId="{05744F50-C7F3-4FD4-A905-8332E0414E89}" srcOrd="0" destOrd="0" parTransId="{B709562C-A3B8-468C-B578-C15C1E9285E0}" sibTransId="{8B35CA88-4466-45F8-B988-512EE7A34FA9}"/>
    <dgm:cxn modelId="{712B4865-4487-4079-98DC-848463BEC9FD}" srcId="{155DEF85-BA3D-40FE-B26F-86D4DDE3BEA1}" destId="{AD1B21AD-0319-4B1D-AA70-1BFD89219DFA}" srcOrd="1" destOrd="0" parTransId="{4786021E-567C-4C11-8C33-90A19730E261}" sibTransId="{20FDC455-EAE5-4F2E-95A6-E6AF89E5E31A}"/>
    <dgm:cxn modelId="{7011A0B0-923A-48F5-A52A-7F469D89144F}" type="presParOf" srcId="{804ACD11-A32B-43AF-9148-5C132B6DA33D}" destId="{AB860337-65AA-49DB-9700-935F3FC486FC}" srcOrd="0" destOrd="0" presId="urn:microsoft.com/office/officeart/2005/8/layout/hierarchy4"/>
    <dgm:cxn modelId="{0889876E-52B6-46B8-BDD4-17D373C0B029}" type="presParOf" srcId="{AB860337-65AA-49DB-9700-935F3FC486FC}" destId="{AF919D20-DA5A-46E2-B287-AE622E586E4F}" srcOrd="0" destOrd="0" presId="urn:microsoft.com/office/officeart/2005/8/layout/hierarchy4"/>
    <dgm:cxn modelId="{D483B2D3-F5BD-43E7-A6E4-AC5FC0DE0C8A}" type="presParOf" srcId="{AB860337-65AA-49DB-9700-935F3FC486FC}" destId="{2F942350-36D9-4B02-81CC-B2FABE4B26D5}" srcOrd="1" destOrd="0" presId="urn:microsoft.com/office/officeart/2005/8/layout/hierarchy4"/>
    <dgm:cxn modelId="{50E4CE7B-5098-4257-B3E2-209FF67DBA06}" type="presParOf" srcId="{AB860337-65AA-49DB-9700-935F3FC486FC}" destId="{B2A5A43C-112C-4AF8-A27F-2BC6C50B1F5A}" srcOrd="2" destOrd="0" presId="urn:microsoft.com/office/officeart/2005/8/layout/hierarchy4"/>
    <dgm:cxn modelId="{33411237-27F9-41E8-A108-C4CE394E7FCB}" type="presParOf" srcId="{B2A5A43C-112C-4AF8-A27F-2BC6C50B1F5A}" destId="{20E6406D-02A0-40A6-926E-6246588A1311}" srcOrd="0" destOrd="0" presId="urn:microsoft.com/office/officeart/2005/8/layout/hierarchy4"/>
    <dgm:cxn modelId="{9149C431-CFED-4F04-845D-D06C1F5A72CA}" type="presParOf" srcId="{20E6406D-02A0-40A6-926E-6246588A1311}" destId="{31040A08-7553-4DC1-B191-86DEA0E332A9}" srcOrd="0" destOrd="0" presId="urn:microsoft.com/office/officeart/2005/8/layout/hierarchy4"/>
    <dgm:cxn modelId="{70F594B5-A4ED-4F4F-B160-E82F48F5AD34}" type="presParOf" srcId="{20E6406D-02A0-40A6-926E-6246588A1311}" destId="{B53CFD2B-F15B-4542-AF5E-625E0B9D37FA}" srcOrd="1" destOrd="0" presId="urn:microsoft.com/office/officeart/2005/8/layout/hierarchy4"/>
    <dgm:cxn modelId="{FC021BD2-36A6-40C3-9F27-51F8C7686DAA}" type="presParOf" srcId="{20E6406D-02A0-40A6-926E-6246588A1311}" destId="{A80919B5-6FA3-4D9F-BE50-306311E7F955}" srcOrd="2" destOrd="0" presId="urn:microsoft.com/office/officeart/2005/8/layout/hierarchy4"/>
    <dgm:cxn modelId="{FD745B34-A0ED-419F-B23C-87EAE63F7B58}" type="presParOf" srcId="{A80919B5-6FA3-4D9F-BE50-306311E7F955}" destId="{1F74CC01-947F-438F-8EE8-4BA0900D80A2}" srcOrd="0" destOrd="0" presId="urn:microsoft.com/office/officeart/2005/8/layout/hierarchy4"/>
    <dgm:cxn modelId="{B9A956A3-BE46-457B-BA00-9A484F2EEFCA}" type="presParOf" srcId="{1F74CC01-947F-438F-8EE8-4BA0900D80A2}" destId="{6B315F03-D170-4E05-9EB4-5CF7F4318AEB}" srcOrd="0" destOrd="0" presId="urn:microsoft.com/office/officeart/2005/8/layout/hierarchy4"/>
    <dgm:cxn modelId="{E6526B5E-544D-42CC-BC95-68C546C0980E}" type="presParOf" srcId="{1F74CC01-947F-438F-8EE8-4BA0900D80A2}" destId="{EFA599C5-5D7E-43A0-A4BB-04795BD2D281}" srcOrd="1" destOrd="0" presId="urn:microsoft.com/office/officeart/2005/8/layout/hierarchy4"/>
    <dgm:cxn modelId="{9EBF65D3-EC1A-4151-A024-CCC5493F599B}" type="presParOf" srcId="{A80919B5-6FA3-4D9F-BE50-306311E7F955}" destId="{32A2D8CF-30DE-475D-AB3A-A6063836138D}" srcOrd="1" destOrd="0" presId="urn:microsoft.com/office/officeart/2005/8/layout/hierarchy4"/>
    <dgm:cxn modelId="{5597CE4D-061B-4C5C-AC71-28CDAC5A305F}" type="presParOf" srcId="{A80919B5-6FA3-4D9F-BE50-306311E7F955}" destId="{C4A852C6-62CB-430F-917A-B28E2EB7FA91}" srcOrd="2" destOrd="0" presId="urn:microsoft.com/office/officeart/2005/8/layout/hierarchy4"/>
    <dgm:cxn modelId="{9E92F022-6B62-407B-999E-11AC4D51B704}" type="presParOf" srcId="{C4A852C6-62CB-430F-917A-B28E2EB7FA91}" destId="{D2AC46E5-D9F6-487F-A47E-56740D904AA8}" srcOrd="0" destOrd="0" presId="urn:microsoft.com/office/officeart/2005/8/layout/hierarchy4"/>
    <dgm:cxn modelId="{3853DF87-5778-4276-8AC7-CDD8380321AF}" type="presParOf" srcId="{C4A852C6-62CB-430F-917A-B28E2EB7FA91}" destId="{B1264B02-C480-45B6-AB27-D53AD1783C8F}" srcOrd="1" destOrd="0" presId="urn:microsoft.com/office/officeart/2005/8/layout/hierarchy4"/>
    <dgm:cxn modelId="{1CD0D6CB-B027-4B07-9D2E-04B21FFC1073}" type="presParOf" srcId="{B2A5A43C-112C-4AF8-A27F-2BC6C50B1F5A}" destId="{30377935-1555-4937-A766-A3C8589E923E}" srcOrd="1" destOrd="0" presId="urn:microsoft.com/office/officeart/2005/8/layout/hierarchy4"/>
    <dgm:cxn modelId="{009018C2-BF5C-4C37-A364-95CF91A48038}" type="presParOf" srcId="{B2A5A43C-112C-4AF8-A27F-2BC6C50B1F5A}" destId="{F69E2D46-FBBF-491D-A1F5-F9C85A876839}" srcOrd="2" destOrd="0" presId="urn:microsoft.com/office/officeart/2005/8/layout/hierarchy4"/>
    <dgm:cxn modelId="{BFE1747F-77DF-4AFF-B258-930D65E7D873}" type="presParOf" srcId="{F69E2D46-FBBF-491D-A1F5-F9C85A876839}" destId="{08D9466A-B38C-42FE-BD65-F622D853EC62}" srcOrd="0" destOrd="0" presId="urn:microsoft.com/office/officeart/2005/8/layout/hierarchy4"/>
    <dgm:cxn modelId="{1142EEFD-C9EE-46BC-99E9-CD9832857023}" type="presParOf" srcId="{F69E2D46-FBBF-491D-A1F5-F9C85A876839}" destId="{3599C0E4-EE7C-4304-A4E5-03CA40872272}" srcOrd="1" destOrd="0" presId="urn:microsoft.com/office/officeart/2005/8/layout/hierarchy4"/>
    <dgm:cxn modelId="{2CBED006-52EC-434F-A2CB-9D68E9AFA123}" type="presParOf" srcId="{804ACD11-A32B-43AF-9148-5C132B6DA33D}" destId="{DAA6F59F-20F6-4BFE-8F77-1FD1469CF5E6}" srcOrd="1" destOrd="0" presId="urn:microsoft.com/office/officeart/2005/8/layout/hierarchy4"/>
    <dgm:cxn modelId="{0F73AC33-906C-4C55-A2F5-C41F8BE7BBD1}" type="presParOf" srcId="{804ACD11-A32B-43AF-9148-5C132B6DA33D}" destId="{B6647AEB-F7E7-4DD7-8709-587C4FB0C2EF}" srcOrd="2" destOrd="0" presId="urn:microsoft.com/office/officeart/2005/8/layout/hierarchy4"/>
    <dgm:cxn modelId="{83D2F8BB-8402-4771-995A-AA45C76F63DF}" type="presParOf" srcId="{B6647AEB-F7E7-4DD7-8709-587C4FB0C2EF}" destId="{874B5046-873B-44A4-96D3-72A2751005B4}" srcOrd="0" destOrd="0" presId="urn:microsoft.com/office/officeart/2005/8/layout/hierarchy4"/>
    <dgm:cxn modelId="{D991CA8D-5B68-442F-8FEA-055D88F22C43}" type="presParOf" srcId="{B6647AEB-F7E7-4DD7-8709-587C4FB0C2EF}" destId="{60238EFC-9867-42EC-B51A-C455CAA1DEB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9995E9-46C6-4020-A9CF-87FE67E45C2B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7C6CCDD-ED54-4AE7-ABFF-B2A3DB644BB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sz="2800" b="1" i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85</a:t>
          </a:r>
          <a:r>
            <a:rPr lang="ru-RU" sz="2800" b="1" i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i="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тыс. обучающихся </a:t>
          </a:r>
        </a:p>
        <a:p>
          <a:pPr algn="ctr" rtl="0"/>
          <a:r>
            <a:rPr lang="ru-RU" sz="2800" b="1" i="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начальных классов </a:t>
          </a:r>
          <a:endParaRPr lang="ru-RU" sz="2800" b="1" i="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D68D29-81B7-4408-A3E3-536A8A1BD6CC}" type="sibTrans" cxnId="{5E15DCE8-41E5-4261-831E-789A95BB55D9}">
      <dgm:prSet/>
      <dgm:spPr/>
      <dgm:t>
        <a:bodyPr/>
        <a:lstStyle/>
        <a:p>
          <a:endParaRPr lang="ru-RU"/>
        </a:p>
      </dgm:t>
    </dgm:pt>
    <dgm:pt modelId="{FCBF615C-0395-42BD-9E08-C420EA40BB92}" type="parTrans" cxnId="{5E15DCE8-41E5-4261-831E-789A95BB55D9}">
      <dgm:prSet/>
      <dgm:spPr/>
      <dgm:t>
        <a:bodyPr/>
        <a:lstStyle/>
        <a:p>
          <a:endParaRPr lang="ru-RU"/>
        </a:p>
      </dgm:t>
    </dgm:pt>
    <dgm:pt modelId="{D75D9056-0B81-412E-B656-7D05E7D45B50}" type="pres">
      <dgm:prSet presAssocID="{389995E9-46C6-4020-A9CF-87FE67E45C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727CAB-7891-46C0-87A5-50235C7DD5F9}" type="pres">
      <dgm:prSet presAssocID="{C7C6CCDD-ED54-4AE7-ABFF-B2A3DB644BB7}" presName="parentText" presStyleLbl="node1" presStyleIdx="0" presStyleCnt="1" custScaleY="342772" custLinFactNeighborX="104" custLinFactNeighborY="544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151D83-214B-49AF-8C6A-FFB7E5862BEE}" type="presOf" srcId="{C7C6CCDD-ED54-4AE7-ABFF-B2A3DB644BB7}" destId="{F0727CAB-7891-46C0-87A5-50235C7DD5F9}" srcOrd="0" destOrd="0" presId="urn:microsoft.com/office/officeart/2005/8/layout/vList2"/>
    <dgm:cxn modelId="{5E15DCE8-41E5-4261-831E-789A95BB55D9}" srcId="{389995E9-46C6-4020-A9CF-87FE67E45C2B}" destId="{C7C6CCDD-ED54-4AE7-ABFF-B2A3DB644BB7}" srcOrd="0" destOrd="0" parTransId="{FCBF615C-0395-42BD-9E08-C420EA40BB92}" sibTransId="{2ED68D29-81B7-4408-A3E3-536A8A1BD6CC}"/>
    <dgm:cxn modelId="{283E2B43-B4EC-465C-888D-09A5A3E70352}" type="presOf" srcId="{389995E9-46C6-4020-A9CF-87FE67E45C2B}" destId="{D75D9056-0B81-412E-B656-7D05E7D45B50}" srcOrd="0" destOrd="0" presId="urn:microsoft.com/office/officeart/2005/8/layout/vList2"/>
    <dgm:cxn modelId="{319DA6AF-277D-435B-9F17-42F77EFDC45B}" type="presParOf" srcId="{D75D9056-0B81-412E-B656-7D05E7D45B50}" destId="{F0727CAB-7891-46C0-87A5-50235C7DD5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F845FC-D056-4D3B-AED6-274027717DF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7773DE-C6A9-4D3F-A59E-F99FEB0911AC}">
      <dgm:prSet phldrT="[Текст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 smtClean="0"/>
            <a:t>1 этап</a:t>
          </a:r>
          <a:endParaRPr lang="ru-RU" dirty="0"/>
        </a:p>
      </dgm:t>
    </dgm:pt>
    <dgm:pt modelId="{823BCE58-70F5-48B3-A63B-B37BF2DF9B1B}" type="parTrans" cxnId="{3621C68D-155D-4FB3-8432-01392CADCBCC}">
      <dgm:prSet/>
      <dgm:spPr/>
      <dgm:t>
        <a:bodyPr/>
        <a:lstStyle/>
        <a:p>
          <a:endParaRPr lang="ru-RU"/>
        </a:p>
      </dgm:t>
    </dgm:pt>
    <dgm:pt modelId="{D45DD995-A8B8-4E34-BB7C-B00170023C9C}" type="sibTrans" cxnId="{3621C68D-155D-4FB3-8432-01392CADCBCC}">
      <dgm:prSet/>
      <dgm:spPr/>
      <dgm:t>
        <a:bodyPr/>
        <a:lstStyle/>
        <a:p>
          <a:endParaRPr lang="ru-RU"/>
        </a:p>
      </dgm:t>
    </dgm:pt>
    <dgm:pt modelId="{1C1DDA0E-2578-433D-BDFD-5BE632600ACA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Организационный – 2012 год </a:t>
          </a:r>
          <a:r>
            <a:rPr lang="ru-RU" sz="1600" b="1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- создание Регионального Центра здоровьесбережения в сфере образования, сети пилотных школ </a:t>
          </a:r>
          <a:endParaRPr lang="ru-RU" sz="1600" dirty="0">
            <a:solidFill>
              <a:schemeClr val="tx2"/>
            </a:solidFill>
            <a:latin typeface="+mn-lt"/>
          </a:endParaRPr>
        </a:p>
      </dgm:t>
    </dgm:pt>
    <dgm:pt modelId="{A46669CA-038E-4718-ACC7-CF5A5E9E157C}" type="parTrans" cxnId="{DFE2F48D-2632-4A85-89E6-B1CC14AC1598}">
      <dgm:prSet/>
      <dgm:spPr/>
      <dgm:t>
        <a:bodyPr/>
        <a:lstStyle/>
        <a:p>
          <a:endParaRPr lang="ru-RU"/>
        </a:p>
      </dgm:t>
    </dgm:pt>
    <dgm:pt modelId="{DF18124E-7637-4C87-8A14-B4B0AFF37ABC}" type="sibTrans" cxnId="{DFE2F48D-2632-4A85-89E6-B1CC14AC1598}">
      <dgm:prSet/>
      <dgm:spPr/>
      <dgm:t>
        <a:bodyPr/>
        <a:lstStyle/>
        <a:p>
          <a:endParaRPr lang="ru-RU"/>
        </a:p>
      </dgm:t>
    </dgm:pt>
    <dgm:pt modelId="{6C720163-4AA2-4018-A7E9-AB95AEBE0528}">
      <dgm:prSet phldrT="[Текст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 smtClean="0"/>
            <a:t>2 этап</a:t>
          </a:r>
          <a:endParaRPr lang="ru-RU" dirty="0"/>
        </a:p>
      </dgm:t>
    </dgm:pt>
    <dgm:pt modelId="{A3B0E12B-F381-428F-9B4C-124E6134919F}" type="parTrans" cxnId="{F38625CB-F76D-43C1-9501-B5802A1D2B8A}">
      <dgm:prSet/>
      <dgm:spPr/>
      <dgm:t>
        <a:bodyPr/>
        <a:lstStyle/>
        <a:p>
          <a:endParaRPr lang="ru-RU"/>
        </a:p>
      </dgm:t>
    </dgm:pt>
    <dgm:pt modelId="{B5273149-CFA6-4E19-AD76-8B31241FF21B}" type="sibTrans" cxnId="{F38625CB-F76D-43C1-9501-B5802A1D2B8A}">
      <dgm:prSet/>
      <dgm:spPr/>
      <dgm:t>
        <a:bodyPr/>
        <a:lstStyle/>
        <a:p>
          <a:endParaRPr lang="ru-RU"/>
        </a:p>
      </dgm:t>
    </dgm:pt>
    <dgm:pt modelId="{90695214-9138-4A63-AB4C-EA4CE239657A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Аналитический – 2012-2014 годы </a:t>
          </a:r>
          <a:r>
            <a:rPr lang="ru-RU" sz="1600" b="1" dirty="0" smtClean="0">
              <a:latin typeface="+mn-lt"/>
              <a:cs typeface="Times New Roman" panose="02020603050405020304" pitchFamily="18" charset="0"/>
            </a:rPr>
            <a:t>- </a:t>
          </a:r>
          <a:r>
            <a:rPr lang="ru-RU" sz="1600" b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сбор и анализ данных о состоянии здоровья детей и </a:t>
          </a:r>
          <a:r>
            <a:rPr lang="ru-RU" sz="1600" b="1" dirty="0" err="1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здоровьесберегающей</a:t>
          </a:r>
          <a:r>
            <a:rPr lang="ru-RU" sz="1600" b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 деятельности школ,  социально-психологический мониторинг</a:t>
          </a:r>
          <a:endParaRPr lang="ru-RU" sz="1600" dirty="0">
            <a:latin typeface="+mn-lt"/>
          </a:endParaRPr>
        </a:p>
      </dgm:t>
    </dgm:pt>
    <dgm:pt modelId="{6E3174F6-12B3-4B89-B8A9-FE03F8DBFCB8}" type="parTrans" cxnId="{1A03EBAE-E6A7-455D-A368-0C67996D22A1}">
      <dgm:prSet/>
      <dgm:spPr/>
      <dgm:t>
        <a:bodyPr/>
        <a:lstStyle/>
        <a:p>
          <a:endParaRPr lang="ru-RU"/>
        </a:p>
      </dgm:t>
    </dgm:pt>
    <dgm:pt modelId="{CC0933BD-4B9B-42F1-9B6F-D2692F2D8F53}" type="sibTrans" cxnId="{1A03EBAE-E6A7-455D-A368-0C67996D22A1}">
      <dgm:prSet/>
      <dgm:spPr/>
      <dgm:t>
        <a:bodyPr/>
        <a:lstStyle/>
        <a:p>
          <a:endParaRPr lang="ru-RU"/>
        </a:p>
      </dgm:t>
    </dgm:pt>
    <dgm:pt modelId="{EA2497E3-4441-4ACA-B984-F1E20866F545}">
      <dgm:prSet phldrT="[Текст]"/>
      <dgm:spPr>
        <a:solidFill>
          <a:schemeClr val="tx2"/>
        </a:solidFill>
        <a:ln>
          <a:solidFill>
            <a:schemeClr val="tx2"/>
          </a:solidFill>
        </a:ln>
      </dgm:spPr>
      <dgm:t>
        <a:bodyPr/>
        <a:lstStyle/>
        <a:p>
          <a:r>
            <a:rPr lang="ru-RU" dirty="0" smtClean="0"/>
            <a:t>3 этап</a:t>
          </a:r>
          <a:endParaRPr lang="ru-RU" dirty="0"/>
        </a:p>
      </dgm:t>
    </dgm:pt>
    <dgm:pt modelId="{8C59191B-47FF-4601-A84A-F386E757A126}" type="parTrans" cxnId="{8284DB56-E994-450D-ACF2-5F756EC1E31F}">
      <dgm:prSet/>
      <dgm:spPr/>
      <dgm:t>
        <a:bodyPr/>
        <a:lstStyle/>
        <a:p>
          <a:endParaRPr lang="ru-RU"/>
        </a:p>
      </dgm:t>
    </dgm:pt>
    <dgm:pt modelId="{419DE8C2-9BBC-46E5-8218-02C967CEB1DF}" type="sibTrans" cxnId="{8284DB56-E994-450D-ACF2-5F756EC1E31F}">
      <dgm:prSet/>
      <dgm:spPr/>
      <dgm:t>
        <a:bodyPr/>
        <a:lstStyle/>
        <a:p>
          <a:endParaRPr lang="ru-RU"/>
        </a:p>
      </dgm:t>
    </dgm:pt>
    <dgm:pt modelId="{9E24DDE2-3A44-4860-B807-912D0DAC94F5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Заключительный – 2015-2016 годы </a:t>
          </a:r>
          <a:r>
            <a:rPr lang="ru-RU" sz="1600" b="1" dirty="0" smtClean="0">
              <a:solidFill>
                <a:schemeClr val="accent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- </a:t>
          </a:r>
          <a:r>
            <a:rPr lang="ru-RU" sz="1600" b="1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внедрение программ, модели </a:t>
          </a:r>
          <a:r>
            <a:rPr lang="ru-RU" sz="1600" b="1" dirty="0" err="1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здоровьесберегающей</a:t>
          </a:r>
          <a:r>
            <a:rPr lang="ru-RU" sz="1600" b="1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 деятельности в практику работы общеобразовательных организаций Ростовской области</a:t>
          </a:r>
          <a:endParaRPr lang="ru-RU" sz="1600" dirty="0">
            <a:solidFill>
              <a:schemeClr val="tx2"/>
            </a:solidFill>
            <a:latin typeface="+mn-lt"/>
          </a:endParaRPr>
        </a:p>
      </dgm:t>
    </dgm:pt>
    <dgm:pt modelId="{93C4AD78-CC9C-4A66-B5A1-8924EDDED254}" type="parTrans" cxnId="{B554B25B-3D56-4F09-A7F6-E7D415463B18}">
      <dgm:prSet/>
      <dgm:spPr/>
      <dgm:t>
        <a:bodyPr/>
        <a:lstStyle/>
        <a:p>
          <a:endParaRPr lang="ru-RU"/>
        </a:p>
      </dgm:t>
    </dgm:pt>
    <dgm:pt modelId="{57997C61-8444-4264-B781-151C8E9ACF16}" type="sibTrans" cxnId="{B554B25B-3D56-4F09-A7F6-E7D415463B18}">
      <dgm:prSet/>
      <dgm:spPr/>
      <dgm:t>
        <a:bodyPr/>
        <a:lstStyle/>
        <a:p>
          <a:endParaRPr lang="ru-RU"/>
        </a:p>
      </dgm:t>
    </dgm:pt>
    <dgm:pt modelId="{B3063977-3CD2-4F59-BA83-E46B5FEC5E2C}" type="pres">
      <dgm:prSet presAssocID="{47F845FC-D056-4D3B-AED6-274027717DF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55A672-08F8-4565-A662-4492588B5E82}" type="pres">
      <dgm:prSet presAssocID="{327773DE-C6A9-4D3F-A59E-F99FEB0911AC}" presName="composite" presStyleCnt="0"/>
      <dgm:spPr/>
    </dgm:pt>
    <dgm:pt modelId="{D54B27C4-7F3A-48EC-A877-24F5CD23FDBD}" type="pres">
      <dgm:prSet presAssocID="{327773DE-C6A9-4D3F-A59E-F99FEB0911A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51885-9571-4F68-B436-9BCB6468E284}" type="pres">
      <dgm:prSet presAssocID="{327773DE-C6A9-4D3F-A59E-F99FEB0911A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89A47A-FFF9-4779-A23E-2F46E6A73419}" type="pres">
      <dgm:prSet presAssocID="{D45DD995-A8B8-4E34-BB7C-B00170023C9C}" presName="sp" presStyleCnt="0"/>
      <dgm:spPr/>
    </dgm:pt>
    <dgm:pt modelId="{7578BC0D-10BD-4F66-A40A-270AFFE3ECB4}" type="pres">
      <dgm:prSet presAssocID="{6C720163-4AA2-4018-A7E9-AB95AEBE0528}" presName="composite" presStyleCnt="0"/>
      <dgm:spPr/>
    </dgm:pt>
    <dgm:pt modelId="{EB3AD72C-A338-4331-BA9B-BFB5C9E63509}" type="pres">
      <dgm:prSet presAssocID="{6C720163-4AA2-4018-A7E9-AB95AEBE052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5665B-71E3-4380-A9F5-295A06A23C98}" type="pres">
      <dgm:prSet presAssocID="{6C720163-4AA2-4018-A7E9-AB95AEBE052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A792E-F13E-441A-9567-8DE30FF1F375}" type="pres">
      <dgm:prSet presAssocID="{B5273149-CFA6-4E19-AD76-8B31241FF21B}" presName="sp" presStyleCnt="0"/>
      <dgm:spPr/>
    </dgm:pt>
    <dgm:pt modelId="{AD2B75C6-AC7E-42FF-857A-3FB1764B9835}" type="pres">
      <dgm:prSet presAssocID="{EA2497E3-4441-4ACA-B984-F1E20866F545}" presName="composite" presStyleCnt="0"/>
      <dgm:spPr/>
    </dgm:pt>
    <dgm:pt modelId="{2AE51FCD-CBD0-4EB3-8F8E-3E474491EE14}" type="pres">
      <dgm:prSet presAssocID="{EA2497E3-4441-4ACA-B984-F1E20866F54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869D2-504C-479E-AC1E-17F7B802688D}" type="pres">
      <dgm:prSet presAssocID="{EA2497E3-4441-4ACA-B984-F1E20866F545}" presName="descendantText" presStyleLbl="alignAcc1" presStyleIdx="2" presStyleCnt="3" custLinFactNeighborX="-143" custLinFactNeighborY="3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EA8011-3BCC-4102-9D19-472812F9E155}" type="presOf" srcId="{327773DE-C6A9-4D3F-A59E-F99FEB0911AC}" destId="{D54B27C4-7F3A-48EC-A877-24F5CD23FDBD}" srcOrd="0" destOrd="0" presId="urn:microsoft.com/office/officeart/2005/8/layout/chevron2"/>
    <dgm:cxn modelId="{3621C68D-155D-4FB3-8432-01392CADCBCC}" srcId="{47F845FC-D056-4D3B-AED6-274027717DF2}" destId="{327773DE-C6A9-4D3F-A59E-F99FEB0911AC}" srcOrd="0" destOrd="0" parTransId="{823BCE58-70F5-48B3-A63B-B37BF2DF9B1B}" sibTransId="{D45DD995-A8B8-4E34-BB7C-B00170023C9C}"/>
    <dgm:cxn modelId="{32242625-9F2F-4CA2-8D4A-FFE107A1B455}" type="presOf" srcId="{1C1DDA0E-2578-433D-BDFD-5BE632600ACA}" destId="{47C51885-9571-4F68-B436-9BCB6468E284}" srcOrd="0" destOrd="0" presId="urn:microsoft.com/office/officeart/2005/8/layout/chevron2"/>
    <dgm:cxn modelId="{5FDC1614-D6F5-4018-9E82-28A7C239F1A1}" type="presOf" srcId="{90695214-9138-4A63-AB4C-EA4CE239657A}" destId="{3925665B-71E3-4380-A9F5-295A06A23C98}" srcOrd="0" destOrd="0" presId="urn:microsoft.com/office/officeart/2005/8/layout/chevron2"/>
    <dgm:cxn modelId="{A44AA440-BE22-448A-8A54-C928381010A5}" type="presOf" srcId="{6C720163-4AA2-4018-A7E9-AB95AEBE0528}" destId="{EB3AD72C-A338-4331-BA9B-BFB5C9E63509}" srcOrd="0" destOrd="0" presId="urn:microsoft.com/office/officeart/2005/8/layout/chevron2"/>
    <dgm:cxn modelId="{F38625CB-F76D-43C1-9501-B5802A1D2B8A}" srcId="{47F845FC-D056-4D3B-AED6-274027717DF2}" destId="{6C720163-4AA2-4018-A7E9-AB95AEBE0528}" srcOrd="1" destOrd="0" parTransId="{A3B0E12B-F381-428F-9B4C-124E6134919F}" sibTransId="{B5273149-CFA6-4E19-AD76-8B31241FF21B}"/>
    <dgm:cxn modelId="{7C6D59BF-B4FF-431B-898B-B068A14C0FAB}" type="presOf" srcId="{9E24DDE2-3A44-4860-B807-912D0DAC94F5}" destId="{6E4869D2-504C-479E-AC1E-17F7B802688D}" srcOrd="0" destOrd="0" presId="urn:microsoft.com/office/officeart/2005/8/layout/chevron2"/>
    <dgm:cxn modelId="{DFE2F48D-2632-4A85-89E6-B1CC14AC1598}" srcId="{327773DE-C6A9-4D3F-A59E-F99FEB0911AC}" destId="{1C1DDA0E-2578-433D-BDFD-5BE632600ACA}" srcOrd="0" destOrd="0" parTransId="{A46669CA-038E-4718-ACC7-CF5A5E9E157C}" sibTransId="{DF18124E-7637-4C87-8A14-B4B0AFF37ABC}"/>
    <dgm:cxn modelId="{1A03EBAE-E6A7-455D-A368-0C67996D22A1}" srcId="{6C720163-4AA2-4018-A7E9-AB95AEBE0528}" destId="{90695214-9138-4A63-AB4C-EA4CE239657A}" srcOrd="0" destOrd="0" parTransId="{6E3174F6-12B3-4B89-B8A9-FE03F8DBFCB8}" sibTransId="{CC0933BD-4B9B-42F1-9B6F-D2692F2D8F53}"/>
    <dgm:cxn modelId="{EFC1C610-05C3-4C50-9DC6-37429486622B}" type="presOf" srcId="{47F845FC-D056-4D3B-AED6-274027717DF2}" destId="{B3063977-3CD2-4F59-BA83-E46B5FEC5E2C}" srcOrd="0" destOrd="0" presId="urn:microsoft.com/office/officeart/2005/8/layout/chevron2"/>
    <dgm:cxn modelId="{AEA7B7AF-E9CE-4257-B1D7-973D5C280E01}" type="presOf" srcId="{EA2497E3-4441-4ACA-B984-F1E20866F545}" destId="{2AE51FCD-CBD0-4EB3-8F8E-3E474491EE14}" srcOrd="0" destOrd="0" presId="urn:microsoft.com/office/officeart/2005/8/layout/chevron2"/>
    <dgm:cxn modelId="{8284DB56-E994-450D-ACF2-5F756EC1E31F}" srcId="{47F845FC-D056-4D3B-AED6-274027717DF2}" destId="{EA2497E3-4441-4ACA-B984-F1E20866F545}" srcOrd="2" destOrd="0" parTransId="{8C59191B-47FF-4601-A84A-F386E757A126}" sibTransId="{419DE8C2-9BBC-46E5-8218-02C967CEB1DF}"/>
    <dgm:cxn modelId="{B554B25B-3D56-4F09-A7F6-E7D415463B18}" srcId="{EA2497E3-4441-4ACA-B984-F1E20866F545}" destId="{9E24DDE2-3A44-4860-B807-912D0DAC94F5}" srcOrd="0" destOrd="0" parTransId="{93C4AD78-CC9C-4A66-B5A1-8924EDDED254}" sibTransId="{57997C61-8444-4264-B781-151C8E9ACF16}"/>
    <dgm:cxn modelId="{1E5B19E2-E484-43E2-AC4A-53830CBB861C}" type="presParOf" srcId="{B3063977-3CD2-4F59-BA83-E46B5FEC5E2C}" destId="{F955A672-08F8-4565-A662-4492588B5E82}" srcOrd="0" destOrd="0" presId="urn:microsoft.com/office/officeart/2005/8/layout/chevron2"/>
    <dgm:cxn modelId="{30D6D15D-6BA1-47FF-A3DF-1987FB3C3E84}" type="presParOf" srcId="{F955A672-08F8-4565-A662-4492588B5E82}" destId="{D54B27C4-7F3A-48EC-A877-24F5CD23FDBD}" srcOrd="0" destOrd="0" presId="urn:microsoft.com/office/officeart/2005/8/layout/chevron2"/>
    <dgm:cxn modelId="{35C682C9-15DE-4BAF-919A-261597D79CE6}" type="presParOf" srcId="{F955A672-08F8-4565-A662-4492588B5E82}" destId="{47C51885-9571-4F68-B436-9BCB6468E284}" srcOrd="1" destOrd="0" presId="urn:microsoft.com/office/officeart/2005/8/layout/chevron2"/>
    <dgm:cxn modelId="{D8493433-D7C5-431C-AA62-0825829E8929}" type="presParOf" srcId="{B3063977-3CD2-4F59-BA83-E46B5FEC5E2C}" destId="{6F89A47A-FFF9-4779-A23E-2F46E6A73419}" srcOrd="1" destOrd="0" presId="urn:microsoft.com/office/officeart/2005/8/layout/chevron2"/>
    <dgm:cxn modelId="{5908804D-78D0-4710-8A61-06D7A861F5C0}" type="presParOf" srcId="{B3063977-3CD2-4F59-BA83-E46B5FEC5E2C}" destId="{7578BC0D-10BD-4F66-A40A-270AFFE3ECB4}" srcOrd="2" destOrd="0" presId="urn:microsoft.com/office/officeart/2005/8/layout/chevron2"/>
    <dgm:cxn modelId="{9EB9B46A-5CD6-4D03-AF6A-E91E97F26C11}" type="presParOf" srcId="{7578BC0D-10BD-4F66-A40A-270AFFE3ECB4}" destId="{EB3AD72C-A338-4331-BA9B-BFB5C9E63509}" srcOrd="0" destOrd="0" presId="urn:microsoft.com/office/officeart/2005/8/layout/chevron2"/>
    <dgm:cxn modelId="{CF4EBFDB-4D54-408A-867F-4B3CB1D89070}" type="presParOf" srcId="{7578BC0D-10BD-4F66-A40A-270AFFE3ECB4}" destId="{3925665B-71E3-4380-A9F5-295A06A23C98}" srcOrd="1" destOrd="0" presId="urn:microsoft.com/office/officeart/2005/8/layout/chevron2"/>
    <dgm:cxn modelId="{4316308A-7C65-4EE8-91A7-8BA008855AB6}" type="presParOf" srcId="{B3063977-3CD2-4F59-BA83-E46B5FEC5E2C}" destId="{367A792E-F13E-441A-9567-8DE30FF1F375}" srcOrd="3" destOrd="0" presId="urn:microsoft.com/office/officeart/2005/8/layout/chevron2"/>
    <dgm:cxn modelId="{B28A8F1B-4182-4AF4-80C9-F6D0B52B398C}" type="presParOf" srcId="{B3063977-3CD2-4F59-BA83-E46B5FEC5E2C}" destId="{AD2B75C6-AC7E-42FF-857A-3FB1764B9835}" srcOrd="4" destOrd="0" presId="urn:microsoft.com/office/officeart/2005/8/layout/chevron2"/>
    <dgm:cxn modelId="{CFDCCFE1-FE2E-4CCE-8ABD-A64D1A336C0C}" type="presParOf" srcId="{AD2B75C6-AC7E-42FF-857A-3FB1764B9835}" destId="{2AE51FCD-CBD0-4EB3-8F8E-3E474491EE14}" srcOrd="0" destOrd="0" presId="urn:microsoft.com/office/officeart/2005/8/layout/chevron2"/>
    <dgm:cxn modelId="{B0CA8EC1-7BB1-4B8D-B7C1-DC7EB59D2C51}" type="presParOf" srcId="{AD2B75C6-AC7E-42FF-857A-3FB1764B9835}" destId="{6E4869D2-504C-479E-AC1E-17F7B802688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DA3B4A-CBF3-4A32-BC99-E23FEC4DB2E8}" type="doc">
      <dgm:prSet loTypeId="urn:microsoft.com/office/officeart/2005/8/layout/arrow2" loCatId="process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31A5910-45A9-4A2A-9070-877332076F95}">
      <dgm:prSet phldrT="[Текст]" custT="1"/>
      <dgm:spPr/>
      <dgm:t>
        <a:bodyPr/>
        <a:lstStyle/>
        <a:p>
          <a:pPr algn="ctr"/>
          <a:endParaRPr lang="ru-RU" sz="2700" dirty="0"/>
        </a:p>
      </dgm:t>
    </dgm:pt>
    <dgm:pt modelId="{11023994-3CD5-4210-B9D4-13821450C3BB}" type="sibTrans" cxnId="{2F2D98E5-969D-4D22-9B74-54A522F8D143}">
      <dgm:prSet/>
      <dgm:spPr/>
      <dgm:t>
        <a:bodyPr/>
        <a:lstStyle/>
        <a:p>
          <a:endParaRPr lang="ru-RU"/>
        </a:p>
      </dgm:t>
    </dgm:pt>
    <dgm:pt modelId="{1E381D98-4C7B-4A5F-82C4-40512385DFBA}" type="parTrans" cxnId="{2F2D98E5-969D-4D22-9B74-54A522F8D143}">
      <dgm:prSet/>
      <dgm:spPr/>
      <dgm:t>
        <a:bodyPr/>
        <a:lstStyle/>
        <a:p>
          <a:endParaRPr lang="ru-RU"/>
        </a:p>
      </dgm:t>
    </dgm:pt>
    <dgm:pt modelId="{BED2C27A-3514-42C7-9EE6-7149720F4230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C30CB4-9864-417E-994C-CB7E6260A58A}" type="parTrans" cxnId="{F94F4458-8615-43E6-85A9-7E0385C446EA}">
      <dgm:prSet/>
      <dgm:spPr/>
      <dgm:t>
        <a:bodyPr/>
        <a:lstStyle/>
        <a:p>
          <a:endParaRPr lang="ru-RU"/>
        </a:p>
      </dgm:t>
    </dgm:pt>
    <dgm:pt modelId="{2FD82E17-FD1F-445A-A891-8110439E4818}" type="sibTrans" cxnId="{F94F4458-8615-43E6-85A9-7E0385C446EA}">
      <dgm:prSet/>
      <dgm:spPr/>
      <dgm:t>
        <a:bodyPr/>
        <a:lstStyle/>
        <a:p>
          <a:endParaRPr lang="ru-RU"/>
        </a:p>
      </dgm:t>
    </dgm:pt>
    <dgm:pt modelId="{E2A563E0-B5AF-47D1-A86D-852E3A1E7A7C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ru-RU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6D98FA-EF48-4B6D-847C-08FF3D150545}" type="parTrans" cxnId="{65E2DBB8-C5B8-4A56-8010-7B122B7C3B44}">
      <dgm:prSet/>
      <dgm:spPr/>
      <dgm:t>
        <a:bodyPr/>
        <a:lstStyle/>
        <a:p>
          <a:endParaRPr lang="ru-RU"/>
        </a:p>
      </dgm:t>
    </dgm:pt>
    <dgm:pt modelId="{0D146A13-D9B2-404A-B806-A368A7AB2E01}" type="sibTrans" cxnId="{65E2DBB8-C5B8-4A56-8010-7B122B7C3B44}">
      <dgm:prSet/>
      <dgm:spPr/>
      <dgm:t>
        <a:bodyPr/>
        <a:lstStyle/>
        <a:p>
          <a:endParaRPr lang="ru-RU"/>
        </a:p>
      </dgm:t>
    </dgm:pt>
    <dgm:pt modelId="{62B5285B-4B16-4D1F-8102-FB63022DD60C}" type="pres">
      <dgm:prSet presAssocID="{24DA3B4A-CBF3-4A32-BC99-E23FEC4DB2E8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A20B72-73FF-4E9D-989B-1D802A0787AF}" type="pres">
      <dgm:prSet presAssocID="{24DA3B4A-CBF3-4A32-BC99-E23FEC4DB2E8}" presName="arrow" presStyleLbl="bgShp" presStyleIdx="0" presStyleCnt="1" custScaleX="139148" custScaleY="74117" custLinFactNeighborX="1659" custLinFactNeighborY="-2194"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54744FDE-876E-4689-92A6-0763AB658C92}" type="pres">
      <dgm:prSet presAssocID="{24DA3B4A-CBF3-4A32-BC99-E23FEC4DB2E8}" presName="arrowDiagram3" presStyleCnt="0"/>
      <dgm:spPr/>
    </dgm:pt>
    <dgm:pt modelId="{38FB9B54-B11B-4803-9724-1E0EA2EEA2E8}" type="pres">
      <dgm:prSet presAssocID="{431A5910-45A9-4A2A-9070-877332076F95}" presName="bullet3a" presStyleLbl="node1" presStyleIdx="0" presStyleCnt="3" custLinFactX="-100000" custLinFactY="-100000" custLinFactNeighborX="-170736" custLinFactNeighborY="-136855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AEAB9561-58B0-4275-8771-9D60C0AA414C}" type="pres">
      <dgm:prSet presAssocID="{431A5910-45A9-4A2A-9070-877332076F95}" presName="textBox3a" presStyleLbl="revTx" presStyleIdx="0" presStyleCnt="3" custLinFactNeighborX="-12720" custLinFactNeighborY="-11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0CF9E-3815-4E03-8FCE-475A5E82A39C}" type="pres">
      <dgm:prSet presAssocID="{E2A563E0-B5AF-47D1-A86D-852E3A1E7A7C}" presName="bullet3b" presStyleLbl="node1" presStyleIdx="1" presStyleCnt="3" custLinFactX="100000" custLinFactNeighborX="155433" custLinFactNeighborY="-69740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D021C0E2-183D-4AD2-8D00-6937052BE9C3}" type="pres">
      <dgm:prSet presAssocID="{E2A563E0-B5AF-47D1-A86D-852E3A1E7A7C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ECD21-8711-4E8B-8827-A154644499EA}" type="pres">
      <dgm:prSet presAssocID="{BED2C27A-3514-42C7-9EE6-7149720F4230}" presName="bullet3c" presStyleLbl="node1" presStyleIdx="2" presStyleCnt="3" custLinFactX="182838" custLinFactNeighborX="200000" custLinFactNeighborY="-3934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3AE8719E-A84B-47EA-9825-E60FC202D133}" type="pres">
      <dgm:prSet presAssocID="{BED2C27A-3514-42C7-9EE6-7149720F4230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E2DBB8-C5B8-4A56-8010-7B122B7C3B44}" srcId="{24DA3B4A-CBF3-4A32-BC99-E23FEC4DB2E8}" destId="{E2A563E0-B5AF-47D1-A86D-852E3A1E7A7C}" srcOrd="1" destOrd="0" parTransId="{DF6D98FA-EF48-4B6D-847C-08FF3D150545}" sibTransId="{0D146A13-D9B2-404A-B806-A368A7AB2E01}"/>
    <dgm:cxn modelId="{5171E8C6-7402-49B0-9C4C-3EA4CC1DE4BF}" type="presOf" srcId="{BED2C27A-3514-42C7-9EE6-7149720F4230}" destId="{3AE8719E-A84B-47EA-9825-E60FC202D133}" srcOrd="0" destOrd="0" presId="urn:microsoft.com/office/officeart/2005/8/layout/arrow2"/>
    <dgm:cxn modelId="{F94F4458-8615-43E6-85A9-7E0385C446EA}" srcId="{24DA3B4A-CBF3-4A32-BC99-E23FEC4DB2E8}" destId="{BED2C27A-3514-42C7-9EE6-7149720F4230}" srcOrd="2" destOrd="0" parTransId="{A0C30CB4-9864-417E-994C-CB7E6260A58A}" sibTransId="{2FD82E17-FD1F-445A-A891-8110439E4818}"/>
    <dgm:cxn modelId="{2355A7C7-C70D-4AC8-939E-E04C517F8C10}" type="presOf" srcId="{24DA3B4A-CBF3-4A32-BC99-E23FEC4DB2E8}" destId="{62B5285B-4B16-4D1F-8102-FB63022DD60C}" srcOrd="0" destOrd="0" presId="urn:microsoft.com/office/officeart/2005/8/layout/arrow2"/>
    <dgm:cxn modelId="{EC99542A-5B0C-4508-A4B4-047FED3AC3B7}" type="presOf" srcId="{431A5910-45A9-4A2A-9070-877332076F95}" destId="{AEAB9561-58B0-4275-8771-9D60C0AA414C}" srcOrd="0" destOrd="0" presId="urn:microsoft.com/office/officeart/2005/8/layout/arrow2"/>
    <dgm:cxn modelId="{2F2D98E5-969D-4D22-9B74-54A522F8D143}" srcId="{24DA3B4A-CBF3-4A32-BC99-E23FEC4DB2E8}" destId="{431A5910-45A9-4A2A-9070-877332076F95}" srcOrd="0" destOrd="0" parTransId="{1E381D98-4C7B-4A5F-82C4-40512385DFBA}" sibTransId="{11023994-3CD5-4210-B9D4-13821450C3BB}"/>
    <dgm:cxn modelId="{77E8085F-B560-4FCC-96C7-8D205BB7F604}" type="presOf" srcId="{E2A563E0-B5AF-47D1-A86D-852E3A1E7A7C}" destId="{D021C0E2-183D-4AD2-8D00-6937052BE9C3}" srcOrd="0" destOrd="0" presId="urn:microsoft.com/office/officeart/2005/8/layout/arrow2"/>
    <dgm:cxn modelId="{6CE2058B-77DA-4D3F-9632-A7C65AA48772}" type="presParOf" srcId="{62B5285B-4B16-4D1F-8102-FB63022DD60C}" destId="{91A20B72-73FF-4E9D-989B-1D802A0787AF}" srcOrd="0" destOrd="0" presId="urn:microsoft.com/office/officeart/2005/8/layout/arrow2"/>
    <dgm:cxn modelId="{74393E29-4491-4572-AE87-8AB431BA4521}" type="presParOf" srcId="{62B5285B-4B16-4D1F-8102-FB63022DD60C}" destId="{54744FDE-876E-4689-92A6-0763AB658C92}" srcOrd="1" destOrd="0" presId="urn:microsoft.com/office/officeart/2005/8/layout/arrow2"/>
    <dgm:cxn modelId="{510DDBF5-E22E-4850-B004-CCCE5EB6EF95}" type="presParOf" srcId="{54744FDE-876E-4689-92A6-0763AB658C92}" destId="{38FB9B54-B11B-4803-9724-1E0EA2EEA2E8}" srcOrd="0" destOrd="0" presId="urn:microsoft.com/office/officeart/2005/8/layout/arrow2"/>
    <dgm:cxn modelId="{E325AAE0-9A37-4503-B6CE-0C26C9A26F6A}" type="presParOf" srcId="{54744FDE-876E-4689-92A6-0763AB658C92}" destId="{AEAB9561-58B0-4275-8771-9D60C0AA414C}" srcOrd="1" destOrd="0" presId="urn:microsoft.com/office/officeart/2005/8/layout/arrow2"/>
    <dgm:cxn modelId="{9C451F91-DC16-4398-B5B3-99A82629E461}" type="presParOf" srcId="{54744FDE-876E-4689-92A6-0763AB658C92}" destId="{D480CF9E-3815-4E03-8FCE-475A5E82A39C}" srcOrd="2" destOrd="0" presId="urn:microsoft.com/office/officeart/2005/8/layout/arrow2"/>
    <dgm:cxn modelId="{50CF72DA-0D96-44CB-A5C1-2C69A7A51C7B}" type="presParOf" srcId="{54744FDE-876E-4689-92A6-0763AB658C92}" destId="{D021C0E2-183D-4AD2-8D00-6937052BE9C3}" srcOrd="3" destOrd="0" presId="urn:microsoft.com/office/officeart/2005/8/layout/arrow2"/>
    <dgm:cxn modelId="{C115E273-A6F3-4FB4-AC6E-21B44D6C4E67}" type="presParOf" srcId="{54744FDE-876E-4689-92A6-0763AB658C92}" destId="{B1BECD21-8711-4E8B-8827-A154644499EA}" srcOrd="4" destOrd="0" presId="urn:microsoft.com/office/officeart/2005/8/layout/arrow2"/>
    <dgm:cxn modelId="{77DB3743-5F14-40E3-A983-8ECBE348F971}" type="presParOf" srcId="{54744FDE-876E-4689-92A6-0763AB658C92}" destId="{3AE8719E-A84B-47EA-9825-E60FC202D13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592EF3-8F53-4C19-8E50-FA4AE64A4EF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949997F3-499E-429C-AEBB-A7BB56E54788}">
      <dgm:prSet custT="1"/>
      <dgm:spPr/>
      <dgm:t>
        <a:bodyPr/>
        <a:lstStyle/>
        <a:p>
          <a:pPr algn="ctr"/>
          <a:r>
            <a:rPr lang="ru-RU" sz="2000" b="1" i="0" dirty="0" smtClean="0">
              <a:solidFill>
                <a:schemeClr val="tx2"/>
              </a:solidFill>
            </a:rPr>
            <a:t>подготовка медицинских кадров для школ</a:t>
          </a:r>
          <a:endParaRPr lang="ru-RU" sz="2000" dirty="0">
            <a:solidFill>
              <a:schemeClr val="tx2"/>
            </a:solidFill>
          </a:endParaRPr>
        </a:p>
      </dgm:t>
    </dgm:pt>
    <dgm:pt modelId="{6CB9714A-EF35-45F0-AD54-DA3286C8E453}" type="parTrans" cxnId="{E2746CB7-3E94-4DD3-9B98-389812111CD3}">
      <dgm:prSet/>
      <dgm:spPr/>
      <dgm:t>
        <a:bodyPr/>
        <a:lstStyle/>
        <a:p>
          <a:endParaRPr lang="ru-RU"/>
        </a:p>
      </dgm:t>
    </dgm:pt>
    <dgm:pt modelId="{EAB02E36-2F69-4AAC-B510-4FD506E142FF}" type="sibTrans" cxnId="{E2746CB7-3E94-4DD3-9B98-389812111CD3}">
      <dgm:prSet/>
      <dgm:spPr/>
      <dgm:t>
        <a:bodyPr/>
        <a:lstStyle/>
        <a:p>
          <a:endParaRPr lang="ru-RU"/>
        </a:p>
      </dgm:t>
    </dgm:pt>
    <dgm:pt modelId="{564DF0EB-5740-4AF8-94E3-DC3846C120DD}">
      <dgm:prSet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i="0" dirty="0" smtClean="0">
              <a:solidFill>
                <a:schemeClr val="tx2"/>
              </a:solidFill>
            </a:rPr>
            <a:t>трансляция результатов скрининга на АПК по защищённым каналам интернет связи пилотных школ в ЛПУ в электронные 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800" b="1" i="0" dirty="0" smtClean="0">
              <a:solidFill>
                <a:schemeClr val="tx2"/>
              </a:solidFill>
            </a:rPr>
            <a:t>медицинские карты</a:t>
          </a:r>
          <a:endParaRPr lang="ru-RU" sz="1800" dirty="0">
            <a:solidFill>
              <a:schemeClr val="tx2"/>
            </a:solidFill>
          </a:endParaRPr>
        </a:p>
      </dgm:t>
    </dgm:pt>
    <dgm:pt modelId="{EE3266BB-74B7-4815-8888-6C6873E8AC04}" type="parTrans" cxnId="{9F63445B-6725-47D8-82A2-744F56151305}">
      <dgm:prSet/>
      <dgm:spPr/>
      <dgm:t>
        <a:bodyPr/>
        <a:lstStyle/>
        <a:p>
          <a:endParaRPr lang="ru-RU"/>
        </a:p>
      </dgm:t>
    </dgm:pt>
    <dgm:pt modelId="{4035FBBA-E4A7-4C26-82BA-23538A535CF3}" type="sibTrans" cxnId="{9F63445B-6725-47D8-82A2-744F56151305}">
      <dgm:prSet/>
      <dgm:spPr/>
      <dgm:t>
        <a:bodyPr/>
        <a:lstStyle/>
        <a:p>
          <a:endParaRPr lang="ru-RU"/>
        </a:p>
      </dgm:t>
    </dgm:pt>
    <dgm:pt modelId="{849C0051-F4C8-43F1-AEDF-B4BE62B40065}" type="pres">
      <dgm:prSet presAssocID="{0C592EF3-8F53-4C19-8E50-FA4AE64A4EF5}" presName="compositeShape" presStyleCnt="0">
        <dgm:presLayoutVars>
          <dgm:dir/>
          <dgm:resizeHandles/>
        </dgm:presLayoutVars>
      </dgm:prSet>
      <dgm:spPr/>
    </dgm:pt>
    <dgm:pt modelId="{7550B468-6E17-4129-9842-6D50040F35DB}" type="pres">
      <dgm:prSet presAssocID="{0C592EF3-8F53-4C19-8E50-FA4AE64A4EF5}" presName="pyramid" presStyleLbl="node1" presStyleIdx="0" presStyleCnt="1" custLinFactNeighborY="1772"/>
      <dgm:spPr>
        <a:solidFill>
          <a:schemeClr val="tx2"/>
        </a:solidFill>
      </dgm:spPr>
    </dgm:pt>
    <dgm:pt modelId="{3A1CDBB8-BA5E-400D-817F-E57E2AC60E29}" type="pres">
      <dgm:prSet presAssocID="{0C592EF3-8F53-4C19-8E50-FA4AE64A4EF5}" presName="theList" presStyleCnt="0"/>
      <dgm:spPr/>
    </dgm:pt>
    <dgm:pt modelId="{16E20174-62C7-4E5D-8CD6-C669A8A24446}" type="pres">
      <dgm:prSet presAssocID="{949997F3-499E-429C-AEBB-A7BB56E54788}" presName="aNode" presStyleLbl="fgAcc1" presStyleIdx="0" presStyleCnt="2" custScaleX="204528" custScaleY="42273" custLinFactNeighborX="-14526" custLinFactNeighborY="-58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E634C-F3A4-4DA6-96A4-FB14F6A2F920}" type="pres">
      <dgm:prSet presAssocID="{949997F3-499E-429C-AEBB-A7BB56E54788}" presName="aSpace" presStyleCnt="0"/>
      <dgm:spPr/>
    </dgm:pt>
    <dgm:pt modelId="{6E41BCBC-D1C7-48CF-9277-A1C093504E67}" type="pres">
      <dgm:prSet presAssocID="{564DF0EB-5740-4AF8-94E3-DC3846C120DD}" presName="aNode" presStyleLbl="fgAcc1" presStyleIdx="1" presStyleCnt="2" custScaleX="243171" custScaleY="53301" custLinFactNeighborX="-27745" custLinFactNeighborY="-22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F674D-DFDF-4FB3-859B-A5224FB3EB16}" type="pres">
      <dgm:prSet presAssocID="{564DF0EB-5740-4AF8-94E3-DC3846C120DD}" presName="aSpace" presStyleCnt="0"/>
      <dgm:spPr/>
    </dgm:pt>
  </dgm:ptLst>
  <dgm:cxnLst>
    <dgm:cxn modelId="{9CD76ECE-D7A7-403C-897C-1D076DB5CA4F}" type="presOf" srcId="{949997F3-499E-429C-AEBB-A7BB56E54788}" destId="{16E20174-62C7-4E5D-8CD6-C669A8A24446}" srcOrd="0" destOrd="0" presId="urn:microsoft.com/office/officeart/2005/8/layout/pyramid2"/>
    <dgm:cxn modelId="{1DD7F402-73D1-4D00-BD4C-4572F4D566AF}" type="presOf" srcId="{0C592EF3-8F53-4C19-8E50-FA4AE64A4EF5}" destId="{849C0051-F4C8-43F1-AEDF-B4BE62B40065}" srcOrd="0" destOrd="0" presId="urn:microsoft.com/office/officeart/2005/8/layout/pyramid2"/>
    <dgm:cxn modelId="{9F63445B-6725-47D8-82A2-744F56151305}" srcId="{0C592EF3-8F53-4C19-8E50-FA4AE64A4EF5}" destId="{564DF0EB-5740-4AF8-94E3-DC3846C120DD}" srcOrd="1" destOrd="0" parTransId="{EE3266BB-74B7-4815-8888-6C6873E8AC04}" sibTransId="{4035FBBA-E4A7-4C26-82BA-23538A535CF3}"/>
    <dgm:cxn modelId="{64F9698F-0838-4DEF-95EB-4A8AA7E40323}" type="presOf" srcId="{564DF0EB-5740-4AF8-94E3-DC3846C120DD}" destId="{6E41BCBC-D1C7-48CF-9277-A1C093504E67}" srcOrd="0" destOrd="0" presId="urn:microsoft.com/office/officeart/2005/8/layout/pyramid2"/>
    <dgm:cxn modelId="{E2746CB7-3E94-4DD3-9B98-389812111CD3}" srcId="{0C592EF3-8F53-4C19-8E50-FA4AE64A4EF5}" destId="{949997F3-499E-429C-AEBB-A7BB56E54788}" srcOrd="0" destOrd="0" parTransId="{6CB9714A-EF35-45F0-AD54-DA3286C8E453}" sibTransId="{EAB02E36-2F69-4AAC-B510-4FD506E142FF}"/>
    <dgm:cxn modelId="{790A37DD-1AC0-497E-9015-E4B968E734B1}" type="presParOf" srcId="{849C0051-F4C8-43F1-AEDF-B4BE62B40065}" destId="{7550B468-6E17-4129-9842-6D50040F35DB}" srcOrd="0" destOrd="0" presId="urn:microsoft.com/office/officeart/2005/8/layout/pyramid2"/>
    <dgm:cxn modelId="{BE40224D-5DBA-4450-A58B-97F0163D530B}" type="presParOf" srcId="{849C0051-F4C8-43F1-AEDF-B4BE62B40065}" destId="{3A1CDBB8-BA5E-400D-817F-E57E2AC60E29}" srcOrd="1" destOrd="0" presId="urn:microsoft.com/office/officeart/2005/8/layout/pyramid2"/>
    <dgm:cxn modelId="{DB80FBDB-D705-468A-8353-9F9E53E85770}" type="presParOf" srcId="{3A1CDBB8-BA5E-400D-817F-E57E2AC60E29}" destId="{16E20174-62C7-4E5D-8CD6-C669A8A24446}" srcOrd="0" destOrd="0" presId="urn:microsoft.com/office/officeart/2005/8/layout/pyramid2"/>
    <dgm:cxn modelId="{5F38AC5B-7732-4172-927E-FC9525A8FD50}" type="presParOf" srcId="{3A1CDBB8-BA5E-400D-817F-E57E2AC60E29}" destId="{1FAE634C-F3A4-4DA6-96A4-FB14F6A2F920}" srcOrd="1" destOrd="0" presId="urn:microsoft.com/office/officeart/2005/8/layout/pyramid2"/>
    <dgm:cxn modelId="{923C5293-A488-4E33-8821-4E5F0919B199}" type="presParOf" srcId="{3A1CDBB8-BA5E-400D-817F-E57E2AC60E29}" destId="{6E41BCBC-D1C7-48CF-9277-A1C093504E67}" srcOrd="2" destOrd="0" presId="urn:microsoft.com/office/officeart/2005/8/layout/pyramid2"/>
    <dgm:cxn modelId="{1DF5CA2E-8D15-4D7E-975C-E2AFA0C1429D}" type="presParOf" srcId="{3A1CDBB8-BA5E-400D-817F-E57E2AC60E29}" destId="{C43F674D-DFDF-4FB3-859B-A5224FB3EB16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EB627-0F48-41BD-BF08-591445924369}">
      <dsp:nvSpPr>
        <dsp:cNvPr id="0" name=""/>
        <dsp:cNvSpPr/>
      </dsp:nvSpPr>
      <dsp:spPr>
        <a:xfrm>
          <a:off x="112177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2A7CE-C9E5-479F-B85F-B04AF267EAD7}">
      <dsp:nvSpPr>
        <dsp:cNvPr id="0" name=""/>
        <dsp:cNvSpPr/>
      </dsp:nvSpPr>
      <dsp:spPr>
        <a:xfrm>
          <a:off x="937072" y="319584"/>
          <a:ext cx="4966524" cy="487914"/>
        </a:xfrm>
        <a:prstGeom prst="roundRect">
          <a:avLst/>
        </a:prstGeom>
        <a:solidFill>
          <a:schemeClr val="l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66"/>
              </a:solidFill>
              <a:latin typeface="+mj-lt"/>
              <a:cs typeface="Arial" pitchFamily="34" charset="0"/>
            </a:rPr>
            <a:t>Медицинское сопровождение образовательного процесса</a:t>
          </a:r>
          <a:endParaRPr lang="ru-RU" sz="1600" kern="1200" dirty="0">
            <a:latin typeface="+mj-lt"/>
          </a:endParaRPr>
        </a:p>
      </dsp:txBody>
      <dsp:txXfrm>
        <a:off x="960890" y="343402"/>
        <a:ext cx="4918888" cy="440278"/>
      </dsp:txXfrm>
    </dsp:sp>
    <dsp:sp modelId="{FBFBA49F-988A-4BA1-91CA-C4D934F05A02}">
      <dsp:nvSpPr>
        <dsp:cNvPr id="0" name=""/>
        <dsp:cNvSpPr/>
      </dsp:nvSpPr>
      <dsp:spPr>
        <a:xfrm>
          <a:off x="910722" y="923606"/>
          <a:ext cx="5006809" cy="4619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66"/>
              </a:solidFill>
              <a:latin typeface="+mj-lt"/>
              <a:cs typeface="Arial" pitchFamily="34" charset="0"/>
            </a:rPr>
            <a:t>Создание безопасных условий, комфортной среды в соответствии с СанПиН</a:t>
          </a:r>
          <a:endParaRPr lang="ru-RU" sz="1600" kern="1200" dirty="0">
            <a:latin typeface="+mj-lt"/>
          </a:endParaRPr>
        </a:p>
      </dsp:txBody>
      <dsp:txXfrm>
        <a:off x="933273" y="946157"/>
        <a:ext cx="4961707" cy="416853"/>
      </dsp:txXfrm>
    </dsp:sp>
    <dsp:sp modelId="{FA9E7925-F8DC-442B-9626-F3FED793688B}">
      <dsp:nvSpPr>
        <dsp:cNvPr id="0" name=""/>
        <dsp:cNvSpPr/>
      </dsp:nvSpPr>
      <dsp:spPr>
        <a:xfrm>
          <a:off x="948972" y="1481772"/>
          <a:ext cx="5006809" cy="4053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66"/>
              </a:solidFill>
              <a:latin typeface="+mj-lt"/>
              <a:cs typeface="Arial" pitchFamily="34" charset="0"/>
            </a:rPr>
            <a:t>Организация питания обучающихся</a:t>
          </a:r>
          <a:endParaRPr lang="ru-RU" sz="1600" kern="1200" dirty="0">
            <a:latin typeface="+mj-lt"/>
          </a:endParaRPr>
        </a:p>
      </dsp:txBody>
      <dsp:txXfrm>
        <a:off x="968761" y="1501561"/>
        <a:ext cx="4967231" cy="365808"/>
      </dsp:txXfrm>
    </dsp:sp>
    <dsp:sp modelId="{645B1925-FB5E-464C-817B-D3E70CD72E3D}">
      <dsp:nvSpPr>
        <dsp:cNvPr id="0" name=""/>
        <dsp:cNvSpPr/>
      </dsp:nvSpPr>
      <dsp:spPr>
        <a:xfrm>
          <a:off x="951614" y="2001091"/>
          <a:ext cx="5021655" cy="4990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66"/>
              </a:solidFill>
              <a:latin typeface="+mj-lt"/>
              <a:cs typeface="Arial" pitchFamily="34" charset="0"/>
            </a:rPr>
            <a:t>Оздоровление средствами физической культуры и спорта</a:t>
          </a:r>
          <a:endParaRPr lang="ru-RU" sz="1600" kern="1200" dirty="0">
            <a:latin typeface="+mj-lt"/>
          </a:endParaRPr>
        </a:p>
      </dsp:txBody>
      <dsp:txXfrm>
        <a:off x="975978" y="2025455"/>
        <a:ext cx="4972927" cy="450364"/>
      </dsp:txXfrm>
    </dsp:sp>
    <dsp:sp modelId="{C11FADAC-D051-4654-BEF8-063E83103283}">
      <dsp:nvSpPr>
        <dsp:cNvPr id="0" name=""/>
        <dsp:cNvSpPr/>
      </dsp:nvSpPr>
      <dsp:spPr>
        <a:xfrm>
          <a:off x="956699" y="2631373"/>
          <a:ext cx="5016556" cy="45656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66"/>
              </a:solidFill>
              <a:latin typeface="+mj-lt"/>
              <a:cs typeface="Arial" pitchFamily="34" charset="0"/>
            </a:rPr>
            <a:t>Социально-психологическое сопровождение образовательного процесса</a:t>
          </a:r>
          <a:endParaRPr lang="ru-RU" sz="1600" kern="1200" dirty="0">
            <a:latin typeface="+mj-lt"/>
          </a:endParaRPr>
        </a:p>
      </dsp:txBody>
      <dsp:txXfrm>
        <a:off x="978987" y="2653661"/>
        <a:ext cx="4971980" cy="411993"/>
      </dsp:txXfrm>
    </dsp:sp>
    <dsp:sp modelId="{A9578F01-041E-4833-B927-45438E3C3E99}">
      <dsp:nvSpPr>
        <dsp:cNvPr id="0" name=""/>
        <dsp:cNvSpPr/>
      </dsp:nvSpPr>
      <dsp:spPr>
        <a:xfrm>
          <a:off x="935566" y="3199902"/>
          <a:ext cx="5037689" cy="3270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66"/>
              </a:solidFill>
              <a:latin typeface="+mn-lt"/>
            </a:rPr>
            <a:t>Профилактика вредных привычек</a:t>
          </a:r>
          <a:endParaRPr lang="ru-RU" sz="1600" b="1" kern="1200" dirty="0">
            <a:solidFill>
              <a:srgbClr val="000066"/>
            </a:solidFill>
            <a:latin typeface="+mn-lt"/>
          </a:endParaRPr>
        </a:p>
      </dsp:txBody>
      <dsp:txXfrm>
        <a:off x="951530" y="3215866"/>
        <a:ext cx="5005761" cy="295096"/>
      </dsp:txXfrm>
    </dsp:sp>
    <dsp:sp modelId="{84776DA8-7148-4FFF-92BB-EAE3B5E19F98}">
      <dsp:nvSpPr>
        <dsp:cNvPr id="0" name=""/>
        <dsp:cNvSpPr/>
      </dsp:nvSpPr>
      <dsp:spPr>
        <a:xfrm>
          <a:off x="937058" y="3616176"/>
          <a:ext cx="4994393" cy="3270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66"/>
              </a:solidFill>
              <a:latin typeface="+mn-lt"/>
            </a:rPr>
            <a:t>Формирование навыков здорового образа жизни</a:t>
          </a:r>
          <a:endParaRPr lang="ru-RU" sz="1600" b="1" kern="1200" dirty="0">
            <a:solidFill>
              <a:srgbClr val="000066"/>
            </a:solidFill>
            <a:latin typeface="+mn-lt"/>
          </a:endParaRPr>
        </a:p>
      </dsp:txBody>
      <dsp:txXfrm>
        <a:off x="953022" y="3632140"/>
        <a:ext cx="4962465" cy="2950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19D20-DA5A-46E2-B287-AE622E586E4F}">
      <dsp:nvSpPr>
        <dsp:cNvPr id="0" name=""/>
        <dsp:cNvSpPr/>
      </dsp:nvSpPr>
      <dsp:spPr>
        <a:xfrm>
          <a:off x="0" y="1225072"/>
          <a:ext cx="3158430" cy="67872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2011 </a:t>
          </a:r>
          <a:r>
            <a:rPr lang="ru-RU" sz="1600" b="1" kern="1200" dirty="0" smtClean="0">
              <a:solidFill>
                <a:srgbClr val="002060"/>
              </a:solidFill>
            </a:rPr>
            <a:t>педагогов-психологов</a:t>
          </a:r>
        </a:p>
      </dsp:txBody>
      <dsp:txXfrm>
        <a:off x="19879" y="1244951"/>
        <a:ext cx="3118672" cy="638970"/>
      </dsp:txXfrm>
    </dsp:sp>
    <dsp:sp modelId="{31040A08-7553-4DC1-B191-86DEA0E332A9}">
      <dsp:nvSpPr>
        <dsp:cNvPr id="0" name=""/>
        <dsp:cNvSpPr/>
      </dsp:nvSpPr>
      <dsp:spPr>
        <a:xfrm>
          <a:off x="3474661" y="1903758"/>
          <a:ext cx="2404839" cy="77195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1 200 </a:t>
          </a:r>
          <a:r>
            <a:rPr lang="ru-RU" sz="1600" b="1" kern="1200" dirty="0" smtClean="0">
              <a:solidFill>
                <a:srgbClr val="002060"/>
              </a:solidFill>
            </a:rPr>
            <a:t>уполномоченных по правам ребенка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3497271" y="1926368"/>
        <a:ext cx="2359619" cy="726736"/>
      </dsp:txXfrm>
    </dsp:sp>
    <dsp:sp modelId="{6B315F03-D170-4E05-9EB4-5CF7F4318AEB}">
      <dsp:nvSpPr>
        <dsp:cNvPr id="0" name=""/>
        <dsp:cNvSpPr/>
      </dsp:nvSpPr>
      <dsp:spPr>
        <a:xfrm>
          <a:off x="3844285" y="3096338"/>
          <a:ext cx="2006622" cy="83974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1894 </a:t>
          </a:r>
          <a:r>
            <a:rPr lang="ru-RU" sz="1600" b="1" kern="1200" dirty="0" smtClean="0">
              <a:solidFill>
                <a:srgbClr val="000066"/>
              </a:solidFill>
            </a:rPr>
            <a:t>школьных ПМП консилиума</a:t>
          </a:r>
          <a:endParaRPr lang="ru-RU" sz="1600" b="1" kern="1200" dirty="0">
            <a:solidFill>
              <a:srgbClr val="000066"/>
            </a:solidFill>
          </a:endParaRPr>
        </a:p>
      </dsp:txBody>
      <dsp:txXfrm>
        <a:off x="3868880" y="3120933"/>
        <a:ext cx="1957432" cy="790554"/>
      </dsp:txXfrm>
    </dsp:sp>
    <dsp:sp modelId="{D2AC46E5-D9F6-487F-A47E-56740D904AA8}">
      <dsp:nvSpPr>
        <dsp:cNvPr id="0" name=""/>
        <dsp:cNvSpPr/>
      </dsp:nvSpPr>
      <dsp:spPr>
        <a:xfrm>
          <a:off x="6346305" y="1519344"/>
          <a:ext cx="2006622" cy="45642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40 </a:t>
          </a:r>
          <a:r>
            <a:rPr lang="ru-RU" sz="1600" b="1" kern="1200" dirty="0" smtClean="0">
              <a:solidFill>
                <a:srgbClr val="000066"/>
              </a:solidFill>
            </a:rPr>
            <a:t>ПМП комиссий</a:t>
          </a:r>
          <a:endParaRPr lang="ru-RU" sz="1600" b="1" kern="1200" dirty="0">
            <a:solidFill>
              <a:srgbClr val="000066"/>
            </a:solidFill>
          </a:endParaRPr>
        </a:p>
      </dsp:txBody>
      <dsp:txXfrm>
        <a:off x="6359673" y="1532712"/>
        <a:ext cx="1979886" cy="429691"/>
      </dsp:txXfrm>
    </dsp:sp>
    <dsp:sp modelId="{08D9466A-B38C-42FE-BD65-F622D853EC62}">
      <dsp:nvSpPr>
        <dsp:cNvPr id="0" name=""/>
        <dsp:cNvSpPr/>
      </dsp:nvSpPr>
      <dsp:spPr>
        <a:xfrm>
          <a:off x="6456959" y="196108"/>
          <a:ext cx="1842227" cy="754522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556 </a:t>
          </a:r>
          <a:r>
            <a:rPr lang="ru-RU" sz="1600" b="1" kern="1200" dirty="0" smtClean="0">
              <a:solidFill>
                <a:schemeClr val="tx2"/>
              </a:solidFill>
            </a:rPr>
            <a:t>социальных педагогов</a:t>
          </a:r>
          <a:endParaRPr lang="ru-RU" sz="1600" b="1" kern="1200" dirty="0">
            <a:solidFill>
              <a:srgbClr val="000066"/>
            </a:solidFill>
          </a:endParaRPr>
        </a:p>
      </dsp:txBody>
      <dsp:txXfrm>
        <a:off x="6479058" y="218207"/>
        <a:ext cx="1798029" cy="710324"/>
      </dsp:txXfrm>
    </dsp:sp>
    <dsp:sp modelId="{874B5046-873B-44A4-96D3-72A2751005B4}">
      <dsp:nvSpPr>
        <dsp:cNvPr id="0" name=""/>
        <dsp:cNvSpPr/>
      </dsp:nvSpPr>
      <dsp:spPr>
        <a:xfrm>
          <a:off x="1314443" y="3096343"/>
          <a:ext cx="2033110" cy="77195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</a:rPr>
            <a:t>20 </a:t>
          </a:r>
          <a:r>
            <a:rPr lang="ru-RU" sz="1600" b="1" kern="1200" dirty="0" smtClean="0">
              <a:solidFill>
                <a:srgbClr val="002060"/>
              </a:solidFill>
            </a:rPr>
            <a:t> ППМС центров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1337053" y="3118953"/>
        <a:ext cx="1987890" cy="7267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27CAB-7891-46C0-87A5-50235C7DD5F9}">
      <dsp:nvSpPr>
        <dsp:cNvPr id="0" name=""/>
        <dsp:cNvSpPr/>
      </dsp:nvSpPr>
      <dsp:spPr>
        <a:xfrm>
          <a:off x="0" y="283310"/>
          <a:ext cx="3492450" cy="144234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85</a:t>
          </a:r>
          <a:r>
            <a:rPr lang="ru-RU" sz="2800" b="1" i="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800" b="1" i="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тыс. обучающихся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начальных классов </a:t>
          </a:r>
          <a:endParaRPr lang="ru-RU" sz="2800" b="1" i="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409" y="353719"/>
        <a:ext cx="3351632" cy="13015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27C4-7F3A-48EC-A877-24F5CD23FDBD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 этап</a:t>
          </a:r>
          <a:endParaRPr lang="ru-RU" sz="2900" kern="1200" dirty="0"/>
        </a:p>
      </dsp:txBody>
      <dsp:txXfrm rot="-5400000">
        <a:off x="1" y="520688"/>
        <a:ext cx="1039018" cy="445294"/>
      </dsp:txXfrm>
    </dsp:sp>
    <dsp:sp modelId="{47C51885-9571-4F68-B436-9BCB6468E284}">
      <dsp:nvSpPr>
        <dsp:cNvPr id="0" name=""/>
        <dsp:cNvSpPr/>
      </dsp:nvSpPr>
      <dsp:spPr>
        <a:xfrm rot="5400000">
          <a:off x="4036357" y="-2996159"/>
          <a:ext cx="964803" cy="6959481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Организационный – 2012 год </a:t>
          </a:r>
          <a:r>
            <a:rPr lang="ru-RU" sz="1600" b="1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- создание Регионального Центра здоровьесбережения в сфере образования, сети пилотных школ </a:t>
          </a:r>
          <a:endParaRPr lang="ru-RU" sz="1600" kern="1200" dirty="0">
            <a:solidFill>
              <a:schemeClr val="tx2"/>
            </a:solidFill>
            <a:latin typeface="+mn-lt"/>
          </a:endParaRPr>
        </a:p>
      </dsp:txBody>
      <dsp:txXfrm rot="-5400000">
        <a:off x="1039018" y="48278"/>
        <a:ext cx="6912383" cy="870607"/>
      </dsp:txXfrm>
    </dsp:sp>
    <dsp:sp modelId="{EB3AD72C-A338-4331-BA9B-BFB5C9E63509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 этап</a:t>
          </a:r>
          <a:endParaRPr lang="ru-RU" sz="2900" kern="1200" dirty="0"/>
        </a:p>
      </dsp:txBody>
      <dsp:txXfrm rot="-5400000">
        <a:off x="1" y="1809352"/>
        <a:ext cx="1039018" cy="445294"/>
      </dsp:txXfrm>
    </dsp:sp>
    <dsp:sp modelId="{3925665B-71E3-4380-A9F5-295A06A23C98}">
      <dsp:nvSpPr>
        <dsp:cNvPr id="0" name=""/>
        <dsp:cNvSpPr/>
      </dsp:nvSpPr>
      <dsp:spPr>
        <a:xfrm rot="5400000">
          <a:off x="4036357" y="-1707495"/>
          <a:ext cx="964803" cy="6959481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Аналитический – 2012-2014 годы </a:t>
          </a:r>
          <a:r>
            <a:rPr lang="ru-RU" sz="1600" b="1" kern="1200" dirty="0" smtClean="0">
              <a:latin typeface="+mn-lt"/>
              <a:cs typeface="Times New Roman" panose="02020603050405020304" pitchFamily="18" charset="0"/>
            </a:rPr>
            <a:t>- </a:t>
          </a:r>
          <a:r>
            <a:rPr lang="ru-RU" sz="1600" b="1" kern="12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сбор и анализ данных о состоянии здоровья детей и </a:t>
          </a:r>
          <a:r>
            <a:rPr lang="ru-RU" sz="1600" b="1" kern="1200" dirty="0" err="1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здоровьесберегающей</a:t>
          </a:r>
          <a:r>
            <a:rPr lang="ru-RU" sz="1600" b="1" kern="12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rPr>
            <a:t> деятельности школ,  социально-психологический мониторинг</a:t>
          </a:r>
          <a:endParaRPr lang="ru-RU" sz="1600" kern="1200" dirty="0">
            <a:latin typeface="+mn-lt"/>
          </a:endParaRPr>
        </a:p>
      </dsp:txBody>
      <dsp:txXfrm rot="-5400000">
        <a:off x="1039018" y="1336942"/>
        <a:ext cx="6912383" cy="870607"/>
      </dsp:txXfrm>
    </dsp:sp>
    <dsp:sp modelId="{2AE51FCD-CBD0-4EB3-8F8E-3E474491EE14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tx2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 этап</a:t>
          </a:r>
          <a:endParaRPr lang="ru-RU" sz="2900" kern="1200" dirty="0"/>
        </a:p>
      </dsp:txBody>
      <dsp:txXfrm rot="-5400000">
        <a:off x="1" y="3098016"/>
        <a:ext cx="1039018" cy="445294"/>
      </dsp:txXfrm>
    </dsp:sp>
    <dsp:sp modelId="{6E4869D2-504C-479E-AC1E-17F7B802688D}">
      <dsp:nvSpPr>
        <dsp:cNvPr id="0" name=""/>
        <dsp:cNvSpPr/>
      </dsp:nvSpPr>
      <dsp:spPr>
        <a:xfrm rot="5400000">
          <a:off x="4026405" y="-389269"/>
          <a:ext cx="964803" cy="6959481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  <a:latin typeface="+mn-lt"/>
              <a:cs typeface="Times New Roman" panose="02020603050405020304" pitchFamily="18" charset="0"/>
            </a:rPr>
            <a:t>Заключительный – 2015-2016 годы </a:t>
          </a:r>
          <a:r>
            <a:rPr lang="ru-RU" sz="1600" b="1" kern="1200" dirty="0" smtClean="0">
              <a:solidFill>
                <a:schemeClr val="accent2">
                  <a:lumMod val="75000"/>
                </a:schemeClr>
              </a:solidFill>
              <a:latin typeface="+mn-lt"/>
              <a:cs typeface="Times New Roman" panose="02020603050405020304" pitchFamily="18" charset="0"/>
            </a:rPr>
            <a:t>- </a:t>
          </a:r>
          <a:r>
            <a:rPr lang="ru-RU" sz="1600" b="1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внедрение программ, модели </a:t>
          </a:r>
          <a:r>
            <a:rPr lang="ru-RU" sz="1600" b="1" kern="1200" dirty="0" err="1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здоровьесберегающей</a:t>
          </a:r>
          <a:r>
            <a:rPr lang="ru-RU" sz="1600" b="1" kern="1200" dirty="0" smtClean="0">
              <a:solidFill>
                <a:schemeClr val="tx2"/>
              </a:solidFill>
              <a:latin typeface="+mn-lt"/>
              <a:cs typeface="Times New Roman" panose="02020603050405020304" pitchFamily="18" charset="0"/>
            </a:rPr>
            <a:t> деятельности в практику работы общеобразовательных организаций Ростовской области</a:t>
          </a:r>
          <a:endParaRPr lang="ru-RU" sz="1600" kern="1200" dirty="0">
            <a:solidFill>
              <a:schemeClr val="tx2"/>
            </a:solidFill>
            <a:latin typeface="+mn-lt"/>
          </a:endParaRPr>
        </a:p>
      </dsp:txBody>
      <dsp:txXfrm rot="-5400000">
        <a:off x="1029066" y="2655168"/>
        <a:ext cx="6912383" cy="8706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20B72-73FF-4E9D-989B-1D802A0787AF}">
      <dsp:nvSpPr>
        <dsp:cNvPr id="0" name=""/>
        <dsp:cNvSpPr/>
      </dsp:nvSpPr>
      <dsp:spPr>
        <a:xfrm>
          <a:off x="537383" y="143225"/>
          <a:ext cx="7455948" cy="2482125"/>
        </a:xfrm>
        <a:prstGeom prst="swooshArrow">
          <a:avLst>
            <a:gd name="adj1" fmla="val 25000"/>
            <a:gd name="adj2" fmla="val 25000"/>
          </a:avLst>
        </a:prstGeom>
        <a:solidFill>
          <a:schemeClr val="tx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8FB9B54-B11B-4803-9724-1E0EA2EEA2E8}">
      <dsp:nvSpPr>
        <dsp:cNvPr id="0" name=""/>
        <dsp:cNvSpPr/>
      </dsp:nvSpPr>
      <dsp:spPr>
        <a:xfrm>
          <a:off x="1800646" y="1764754"/>
          <a:ext cx="139315" cy="139315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AB9561-58B0-4275-8771-9D60C0AA414C}">
      <dsp:nvSpPr>
        <dsp:cNvPr id="0" name=""/>
        <dsp:cNvSpPr/>
      </dsp:nvSpPr>
      <dsp:spPr>
        <a:xfrm>
          <a:off x="2088674" y="2052108"/>
          <a:ext cx="1248480" cy="967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820" tIns="0" rIns="0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>
        <a:off x="2088674" y="2052108"/>
        <a:ext cx="1248480" cy="967840"/>
      </dsp:txXfrm>
    </dsp:sp>
    <dsp:sp modelId="{D480CF9E-3815-4E03-8FCE-475A5E82A39C}">
      <dsp:nvSpPr>
        <dsp:cNvPr id="0" name=""/>
        <dsp:cNvSpPr/>
      </dsp:nvSpPr>
      <dsp:spPr>
        <a:xfrm>
          <a:off x="4050830" y="1008858"/>
          <a:ext cx="251839" cy="25183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21C0E2-183D-4AD2-8D00-6937052BE9C3}">
      <dsp:nvSpPr>
        <dsp:cNvPr id="0" name=""/>
        <dsp:cNvSpPr/>
      </dsp:nvSpPr>
      <dsp:spPr>
        <a:xfrm>
          <a:off x="3533469" y="1310410"/>
          <a:ext cx="1285988" cy="1821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445" tIns="0" rIns="0" bIns="0" numCol="1" spcCol="1270" anchor="t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3469" y="1310410"/>
        <a:ext cx="1285988" cy="1821817"/>
      </dsp:txXfrm>
    </dsp:sp>
    <dsp:sp modelId="{B1BECD21-8711-4E8B-8827-A154644499EA}">
      <dsp:nvSpPr>
        <dsp:cNvPr id="0" name=""/>
        <dsp:cNvSpPr/>
      </dsp:nvSpPr>
      <dsp:spPr>
        <a:xfrm>
          <a:off x="6219818" y="616876"/>
          <a:ext cx="348288" cy="348288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E8719E-A84B-47EA-9825-E60FC202D133}">
      <dsp:nvSpPr>
        <dsp:cNvPr id="0" name=""/>
        <dsp:cNvSpPr/>
      </dsp:nvSpPr>
      <dsp:spPr>
        <a:xfrm>
          <a:off x="5060581" y="804722"/>
          <a:ext cx="1285988" cy="2327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551" tIns="0" rIns="0" bIns="0" numCol="1" spcCol="1270" anchor="t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60581" y="804722"/>
        <a:ext cx="1285988" cy="23275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0B468-6E17-4129-9842-6D50040F35DB}">
      <dsp:nvSpPr>
        <dsp:cNvPr id="0" name=""/>
        <dsp:cNvSpPr/>
      </dsp:nvSpPr>
      <dsp:spPr>
        <a:xfrm>
          <a:off x="-56112" y="0"/>
          <a:ext cx="3234554" cy="3234554"/>
        </a:xfrm>
        <a:prstGeom prst="triangl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20174-62C7-4E5D-8CD6-C669A8A24446}">
      <dsp:nvSpPr>
        <dsp:cNvPr id="0" name=""/>
        <dsp:cNvSpPr/>
      </dsp:nvSpPr>
      <dsp:spPr>
        <a:xfrm>
          <a:off x="156931" y="168893"/>
          <a:ext cx="4300119" cy="9060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tx2"/>
              </a:solidFill>
            </a:rPr>
            <a:t>подготовка медицинских кадров для школ</a:t>
          </a:r>
          <a:endParaRPr lang="ru-RU" sz="2000" kern="1200" dirty="0">
            <a:solidFill>
              <a:schemeClr val="tx2"/>
            </a:solidFill>
          </a:endParaRPr>
        </a:p>
      </dsp:txBody>
      <dsp:txXfrm>
        <a:off x="201161" y="213123"/>
        <a:ext cx="4211659" cy="817587"/>
      </dsp:txXfrm>
    </dsp:sp>
    <dsp:sp modelId="{6E41BCBC-D1C7-48CF-9277-A1C093504E67}">
      <dsp:nvSpPr>
        <dsp:cNvPr id="0" name=""/>
        <dsp:cNvSpPr/>
      </dsp:nvSpPr>
      <dsp:spPr>
        <a:xfrm>
          <a:off x="0" y="1439354"/>
          <a:ext cx="5112573" cy="11424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0" kern="1200" dirty="0" smtClean="0">
              <a:solidFill>
                <a:schemeClr val="tx2"/>
              </a:solidFill>
            </a:rPr>
            <a:t>трансляция результатов скрининга на АПК по защищённым каналам интернет связи пилотных школ в ЛПУ в электронные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2"/>
              </a:solidFill>
            </a:rPr>
            <a:t>медицинские карты</a:t>
          </a:r>
          <a:endParaRPr lang="ru-RU" sz="1800" kern="1200" dirty="0">
            <a:solidFill>
              <a:schemeClr val="tx2"/>
            </a:solidFill>
          </a:endParaRPr>
        </a:p>
      </dsp:txBody>
      <dsp:txXfrm>
        <a:off x="55768" y="1495122"/>
        <a:ext cx="5001037" cy="1030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984" cy="495932"/>
          </a:xfrm>
          <a:prstGeom prst="rect">
            <a:avLst/>
          </a:prstGeom>
        </p:spPr>
        <p:txBody>
          <a:bodyPr vert="horz" lIns="90447" tIns="45224" rIns="90447" bIns="452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068" y="2"/>
            <a:ext cx="2945984" cy="495932"/>
          </a:xfrm>
          <a:prstGeom prst="rect">
            <a:avLst/>
          </a:prstGeom>
        </p:spPr>
        <p:txBody>
          <a:bodyPr vert="horz" lIns="90447" tIns="45224" rIns="90447" bIns="452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6136E5-C8BA-4C9A-99F8-94ADA6956E2E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9107"/>
            <a:ext cx="2945984" cy="495932"/>
          </a:xfrm>
          <a:prstGeom prst="rect">
            <a:avLst/>
          </a:prstGeom>
        </p:spPr>
        <p:txBody>
          <a:bodyPr vert="horz" lIns="90447" tIns="45224" rIns="90447" bIns="452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068" y="9429107"/>
            <a:ext cx="2945984" cy="495932"/>
          </a:xfrm>
          <a:prstGeom prst="rect">
            <a:avLst/>
          </a:prstGeom>
        </p:spPr>
        <p:txBody>
          <a:bodyPr vert="horz" lIns="90447" tIns="45224" rIns="90447" bIns="452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3B2E4D-AF81-4F79-90D7-4F415ED72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691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984" cy="495932"/>
          </a:xfrm>
          <a:prstGeom prst="rect">
            <a:avLst/>
          </a:prstGeom>
        </p:spPr>
        <p:txBody>
          <a:bodyPr vert="horz" lIns="95540" tIns="47770" rIns="95540" bIns="4777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068" y="2"/>
            <a:ext cx="2945984" cy="495932"/>
          </a:xfrm>
          <a:prstGeom prst="rect">
            <a:avLst/>
          </a:prstGeom>
        </p:spPr>
        <p:txBody>
          <a:bodyPr vert="horz" lIns="95540" tIns="47770" rIns="95540" bIns="4777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DA60DFE-39DE-47C5-ADD0-8C745D53A217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2950"/>
            <a:ext cx="66167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0" tIns="47770" rIns="95540" bIns="4777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93" y="4716154"/>
            <a:ext cx="5437491" cy="4466587"/>
          </a:xfrm>
          <a:prstGeom prst="rect">
            <a:avLst/>
          </a:prstGeom>
        </p:spPr>
        <p:txBody>
          <a:bodyPr vert="horz" lIns="95540" tIns="47770" rIns="95540" bIns="4777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9107"/>
            <a:ext cx="2945984" cy="495932"/>
          </a:xfrm>
          <a:prstGeom prst="rect">
            <a:avLst/>
          </a:prstGeom>
        </p:spPr>
        <p:txBody>
          <a:bodyPr vert="horz" lIns="95540" tIns="47770" rIns="95540" bIns="4777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068" y="9429107"/>
            <a:ext cx="2945984" cy="495932"/>
          </a:xfrm>
          <a:prstGeom prst="rect">
            <a:avLst/>
          </a:prstGeom>
        </p:spPr>
        <p:txBody>
          <a:bodyPr vert="horz" lIns="95540" tIns="47770" rIns="95540" bIns="4777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AAF0F39-7B67-4339-8C36-5133E364B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371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2950"/>
            <a:ext cx="6261100" cy="35226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536074" y="4387255"/>
            <a:ext cx="5815091" cy="53285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день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коллеги!</a:t>
            </a:r>
          </a:p>
          <a:p>
            <a:pPr marL="0" marR="0" lvl="0" indent="0" algn="just" defTabSz="914400" rtl="0" eaLnBrk="0" fontAlgn="base" latinLnBrk="0" hangingPunct="0">
              <a:lnSpc>
                <a:spcPct val="11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укрепление здоровья подрастающего поколения, профилактика вредных привычек и формирование установок здорового образа жизни в сочетании с систематическими занятиями физической культурой и спортом определены в числе важнейших положений  Национальной и Региональной  стратегий действий в интересах детей на 2012 – 2017 годы.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основных идей модернизации образования – не только повышение качества и обеспечение доступности образовательного процесса, но и повышение уровня физического и психического здоровья детей и молодежи.</a:t>
            </a:r>
          </a:p>
          <a:p>
            <a:pPr marL="0" marR="0" lvl="0" indent="0" algn="just" defTabSz="914400" rtl="0" eaLnBrk="0" fontAlgn="base" latinLnBrk="0" hangingPunct="0">
              <a:lnSpc>
                <a:spcPct val="11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Как известно, по данным ВОЗ здоровье человека на 50% определяется условиями и образом жизни, на 20-25% - экологическими факторами, на 20% - наследственностью и только на 10% - уровнем медицинской помощи. Учитывая, что более 70% времени дети проводят в школе, нам с Вами абсолютно понятно, что сфера образования не может оставаться в стороне и должна внести свой вклад в борьбу с детской заболеваемостью. Тем более, в условиях когда по статистике з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 период обучения в школе в три раза увеличивается число нарушений органов пищеварения, в четыре раза - нервно-психических расстройств, в пять раз - органов зрения и нарушение осанки. </a:t>
            </a:r>
          </a:p>
          <a:p>
            <a:pPr marL="0" marR="0" lvl="0" indent="0" algn="just" defTabSz="914400" rtl="0" eaLnBrk="0" fontAlgn="base" latinLnBrk="0" hangingPunct="0">
              <a:lnSpc>
                <a:spcPct val="11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Наша святая обязанность – создать все условия для того, чтобы дети полноценно развивались,  росли здоровыми и успешными, становились  достойными гражданами страны.</a:t>
            </a: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marR="0" lvl="0" indent="45021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Чтобы  переломить эту негативную динамику Ростовская область пришла к необходимости комплексного решения задачи сохранения и укрепления здоровья обучающихся, модернизации образовательной системы и разработки научно-обоснованных подходов к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здоровьесберегающей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деятельности школ. </a:t>
            </a:r>
            <a:endParaRPr lang="ru-RU" sz="11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1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5867" indent="-28687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7490" indent="-22949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6485" indent="-22949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5481" indent="-22949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4478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347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2469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146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7ECCB5-E39E-4F13-A3FD-60BF71219E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4650" y="427038"/>
            <a:ext cx="6270625" cy="35274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0093" y="4459262"/>
            <a:ext cx="5437491" cy="47234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lvl="0" indent="0" algn="just" defTabSz="914400" rtl="0" eaLnBrk="0" fontAlgn="base" latinLnBrk="0" hangingPunct="0">
              <a:lnSpc>
                <a:spcPct val="11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Идея 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реализации пилотного проекта по созданию единого </a:t>
            </a:r>
            <a:r>
              <a:rPr lang="ru-RU" sz="1100" dirty="0" err="1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здоровьесберегающего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пространства на территории Ростовской области продиктована самой жизнью – тревожной тенденцией ухудшения здоровья школьников. В настоящее время, несмотря на приоритеты государственной политики в сфере охраны здоровья детского населения, по данным </a:t>
            </a:r>
            <a:r>
              <a:rPr lang="ru-RU" sz="1100" dirty="0" err="1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минздрава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России более половины школьников имеют ослабленное</a:t>
            </a:r>
            <a:r>
              <a:rPr lang="ru-RU" sz="1100" baseline="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здоровье, две трети подростков – хронические заболевания, и лишь 10% выпускников школ можно отнести к категории практически здоровых. </a:t>
            </a:r>
            <a:endParaRPr lang="ru-RU" sz="1100" baseline="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1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ходе реализации проекта мы поставили трудную, но посильную задачу: менять образовательную среду, методы обучения так, чтобы они соответствовали возрастным и физиологическим особенностям детей, снизить стресс педагогических воздействий, оптимизировать учебную нагрузку и двигательную активность обучающихся. Стратегическим приоритетом проекта безусловно стала профилактическая деятельность, направленная на формирование и развитие ценностей здорового образа жизни.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21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Создана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модель управления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здоровьеохранной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деятельностью пилотных школ. Основным звеном данной модели является Центр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здоровьесбережения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сфере образования, созданный для целей проекта. В этот центр стекается вся информация о состоянии здоровья школьников, о деятельности школ, которая обрабатывается, анализируется и передается пользователям. Именно на ее основе рекомендаций, разработанных Региональным центром, выстраивается учебный процесс,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выбираются формы и методы </a:t>
            </a:r>
            <a:r>
              <a:rPr kumimoji="0" lang="ru-RU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здоровьесберегающей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деятельности школ.</a:t>
            </a:r>
            <a:endParaRPr kumimoji="0" lang="ru-RU" sz="1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marR="0" lvl="0" indent="45021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Высокотехнологичное оборудование для проведения мониторинговых исследований с использованием аппаратно-программных комплексов и программного продукта «Наша здоровая школа», объединенное в единую интернет систему, позволяет нам формировать базы данных о состоянии здоровья школьников и </a:t>
            </a:r>
            <a:r>
              <a:rPr lang="ru-RU" sz="11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здоровьесберегающей</a:t>
            </a:r>
            <a:r>
              <a:rPr lang="ru-RU" sz="11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деятельности пилотных школ по трем направлениям:</a:t>
            </a:r>
            <a:r>
              <a:rPr lang="ru-RU" sz="1100" baseline="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 физическом состоянии и социально-психологических факторах здоровья обучающихся,  о </a:t>
            </a:r>
            <a:r>
              <a:rPr lang="ru-RU" sz="1100" baseline="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здоровьесберегающей</a:t>
            </a:r>
            <a:r>
              <a:rPr lang="ru-RU" sz="1100" baseline="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деятельности школ.</a:t>
            </a:r>
            <a:endParaRPr lang="ru-RU" sz="1100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lvl="0" indent="45021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marR="0" lvl="0" indent="45021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marR="0" lvl="0" indent="45021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Times New Roman"/>
              <a:cs typeface="Times New Roman"/>
            </a:endParaRPr>
          </a:p>
          <a:p>
            <a:pPr marL="0" marR="0" lvl="0" indent="45021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Times New Roman"/>
              <a:cs typeface="Times New Roman"/>
            </a:endParaRPr>
          </a:p>
          <a:p>
            <a:pPr marL="0" marR="0" lvl="0" indent="45021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5867" indent="-28687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7490" indent="-22949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6485" indent="-22949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5481" indent="-22949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4478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347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2469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146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B0C636-7868-4ED2-8C4A-A116388BC1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2950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7200" algn="just" eaLnBrk="1" hangingPunct="1">
              <a:spcBef>
                <a:spcPct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проекта осуществлялось за счет средств областного и федерального бюджетов в общем объеме 142 млн. рублей.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в 2012 году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 резервного фонда Правительством Ростовской области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выделено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37,5 млн. рублей,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100 пилотных школ области;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в 2013 году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счет средств федерального проекта модернизации общего образования - 47,8 млн. рублей, 132 пилотные школы области;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в 2016 году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рамках государственной программы Ростовской области «Развитие образования» (ОЗ от 21.12.2015 №473-ЗС «Об областном бюджете на 2016 год») – 57,3 млн. рублей, 150 пилотных школ области.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7200" algn="just" eaLnBrk="1" hangingPunct="1"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5867" indent="-28687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7490" indent="-22949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6485" indent="-22949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5481" indent="-22949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4478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347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2469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146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B0C636-7868-4ED2-8C4A-A116388BC1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2950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45021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Реализация проекта рассчитана на период с 2012 по 2016 годы и проходила в 3 этапа. Наиболее важным этапом был старт Проекта, позволивший выстроить управленческую структуру на основе соглашений о</a:t>
            </a:r>
            <a:r>
              <a:rPr lang="ru-RU" sz="1600" baseline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взаимодействии с </a:t>
            </a:r>
            <a:r>
              <a:rPr lang="ru-RU" sz="1600" baseline="0" dirty="0" err="1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минздравом</a:t>
            </a:r>
            <a:r>
              <a:rPr lang="ru-RU" sz="1600" baseline="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Ростовской области и о  научно-педагогическом сотрудничестве с «Институтом возрастной физиологии» Российской академии образования. Создание Координационного Совета позволило на всех этапах  своевременно определять и оперативно корректировать основные направления развития проекта.</a:t>
            </a: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5867" indent="-28687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7490" indent="-22949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6485" indent="-22949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5481" indent="-22949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4478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347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2469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146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39B0C636-7868-4ED2-8C4A-A116388BC1EB}" type="slidenum">
              <a:rPr lang="ru-RU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2950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настоящее время сеть образовательных организаций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здоровьеохранного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типа на территории Ростовской области включает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382 пилотные школы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расположенные во всех муниципальных образованиях Ростовской области.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Охват</a:t>
            </a:r>
            <a:r>
              <a:rPr lang="ru-RU" sz="1600" b="1" baseline="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обучающихся - более 180,5 тыс.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что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составляет 52%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 общего числа школьников Ростовской области.</a:t>
            </a:r>
            <a:r>
              <a:rPr lang="ru-RU" sz="1600" baseline="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5867" indent="-28687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7490" indent="-22949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6485" indent="-22949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5481" indent="-22949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4478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347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2469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146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B0C636-7868-4ED2-8C4A-A116388BC1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3513" y="355600"/>
            <a:ext cx="6403975" cy="3602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45021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настоящему времени  база данных о состоянии физического здоровья детей включает </a:t>
            </a:r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300,0 тысяч доврачебных обследований, что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фиксировать ситуацию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состоянием</a:t>
            </a:r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здоровья школьников.</a:t>
            </a:r>
          </a:p>
          <a:p>
            <a:pPr marL="0" marR="0" lvl="0" indent="45021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</a:rPr>
              <a:t>Данные о здоровье обучающихся передаются родителям.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Дети, имеющие отклонения в показателях здоровья направляются на углубленное обследование к врачам специалистам. </a:t>
            </a:r>
            <a:endParaRPr lang="ru-RU" sz="1600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21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На муниципальном уровне организовано тесное взаимодействие школ с учреждениями здравоохранения. О</a:t>
            </a:r>
            <a:r>
              <a:rPr lang="ru-RU" sz="16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днако</a:t>
            </a:r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мы фиксируем проблемный момент, связанный с тем, что проведение доврачебных обследований зачастую затруднено в связи с отсутствием в школе медицинского работника. </a:t>
            </a:r>
          </a:p>
          <a:p>
            <a:pPr marL="0" marR="0" lvl="0" indent="45021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marR="0" lvl="0" indent="45021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5867" indent="-28687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7490" indent="-22949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6485" indent="-22949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5481" indent="-22949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4478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347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2469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146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39B0C636-7868-4ED2-8C4A-A116388BC1EB}" type="slidenum">
              <a:rPr lang="ru-RU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46088" y="498475"/>
            <a:ext cx="5900737" cy="3319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0093" y="4027215"/>
            <a:ext cx="5671072" cy="54726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45021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effectLst/>
                <a:latin typeface="Times New Roman"/>
                <a:ea typeface="Calibri"/>
                <a:cs typeface="Times New Roman"/>
              </a:rPr>
              <a:t>При проведении доврачебных диагностических исследований на АПК у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24 % детей  были выявлены отклонения от нормы. </a:t>
            </a:r>
            <a:r>
              <a:rPr lang="ru-RU" sz="1600" dirty="0" smtClean="0">
                <a:effectLst/>
                <a:latin typeface="Times New Roman"/>
                <a:ea typeface="Times New Roman"/>
              </a:rPr>
              <a:t>Данные </a:t>
            </a:r>
            <a:r>
              <a:rPr lang="ru-RU" sz="1600" baseline="0" dirty="0" smtClean="0">
                <a:effectLst/>
                <a:latin typeface="Times New Roman"/>
                <a:ea typeface="Times New Roman"/>
              </a:rPr>
              <a:t>представлены на слайде.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</a:endParaRPr>
          </a:p>
          <a:p>
            <a:pPr marL="0" marR="0" lvl="0" indent="450215" algn="just" defTabSz="914400" rtl="0" eaLnBrk="0" fontAlgn="base" latinLnBrk="0" hangingPunct="0"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Примечательно, что результаты доврачебного обследования в 65% случаев подтверждаются врачами специалистами при последующем посещении детьми поликлиники и в ходе диспансерного наблюдения. В результате дети своевременно получают необходимое лечение. Так, в конце 2015-2016 учебного года после обращения к врачу с результатами обследования на аппаратно-программном комплексе у пятиклассника было выявлено тяжелое заболевание – лейкемия, задолго до того, как родители заметили изменения в состоянии здоровья ребенка.</a:t>
            </a:r>
            <a:endParaRPr lang="ru-RU" sz="1600" baseline="0" dirty="0" smtClean="0">
              <a:effectLst/>
              <a:latin typeface="Times New Roman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baseline="0" dirty="0" smtClean="0">
                <a:effectLst/>
                <a:latin typeface="Times New Roman"/>
                <a:ea typeface="Calibri"/>
                <a:cs typeface="Times New Roman"/>
              </a:rPr>
              <a:t>При выявлении значительного количества детей с идентичными отклонениями в рамках одной школы или муниципального образования – при содействии специалистов Центра вырабатываются программы здоровьесберегающей деятельности, предполагающие компенсацию данного отклонения. 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5867" indent="-28687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7490" indent="-22949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6485" indent="-22949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5481" indent="-22949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4478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347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2469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146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07ECCB5-E39E-4F13-A3FD-60BF71219EC7}" type="slidenum">
              <a:rPr lang="ru-RU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2950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ходе мониторинга состояния физического здоровья школьников в пилотных школах за счет внедрения </a:t>
            </a:r>
            <a:r>
              <a:rPr lang="ru-RU" sz="1600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здоровьесберегающих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технологий, проведения комплексной</a:t>
            </a:r>
            <a:r>
              <a:rPr lang="ru-RU" sz="1600" baseline="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профилактической работы специалистами зафиксировано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улучшение показателей здоровья</a:t>
            </a:r>
            <a:r>
              <a:rPr lang="ru-RU" sz="1600" baseline="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сердечно-сосудистой и центральной нервной системы.</a:t>
            </a:r>
          </a:p>
          <a:p>
            <a:pPr indent="450215"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Дети стали крепче, выносливее, лучше справляются со школьными нагрузками.</a:t>
            </a:r>
            <a:endParaRPr lang="en-US" sz="160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5867" indent="-28687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7490" indent="-22949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6485" indent="-22949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5481" indent="-22949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4478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347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2469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146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07ECCB5-E39E-4F13-A3FD-60BF71219EC7}" type="slidenum">
              <a:rPr lang="ru-RU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2950"/>
            <a:ext cx="6188075" cy="3481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/>
                <a:ea typeface="Calibri"/>
              </a:rPr>
              <a:t>Эффективность работы пилотных школ подтверждают и данные углубленных</a:t>
            </a:r>
            <a:r>
              <a:rPr lang="ru-RU" sz="1600" baseline="0" dirty="0" smtClean="0">
                <a:effectLst/>
                <a:latin typeface="Times New Roman"/>
                <a:ea typeface="Calibri"/>
              </a:rPr>
              <a:t> медицинских осмотров. Школы, участвующие в проекте уже пятый год, значительно продвинулись в </a:t>
            </a:r>
            <a:r>
              <a:rPr lang="ru-RU" sz="1600" dirty="0" err="1" smtClean="0">
                <a:effectLst/>
                <a:latin typeface="Times New Roman"/>
                <a:ea typeface="Calibri"/>
              </a:rPr>
              <a:t>здоровьесберегающей</a:t>
            </a:r>
            <a:r>
              <a:rPr lang="ru-RU" sz="1600" dirty="0" smtClean="0">
                <a:effectLst/>
                <a:latin typeface="Times New Roman"/>
                <a:ea typeface="Calibri"/>
              </a:rPr>
              <a:t> деятельности</a:t>
            </a:r>
            <a:r>
              <a:rPr lang="ru-RU" sz="1600" baseline="0" dirty="0" smtClean="0">
                <a:effectLst/>
                <a:latin typeface="Times New Roman"/>
                <a:ea typeface="Calibri"/>
              </a:rPr>
              <a:t> и </a:t>
            </a:r>
            <a:r>
              <a:rPr lang="ru-RU" sz="1600" dirty="0" smtClean="0">
                <a:effectLst/>
                <a:latin typeface="Times New Roman"/>
                <a:ea typeface="Calibri"/>
              </a:rPr>
              <a:t>демонстрируют увеличение количества учащихся, относящихся к первой  группе здоровья, в то время как во второй и третьей группах отмечается стабильное уменьшение.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5867" indent="-28687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7490" indent="-22949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6485" indent="-22949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5481" indent="-22949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4478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347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2469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146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07ECCB5-E39E-4F13-A3FD-60BF71219EC7}" type="slidenum">
              <a:rPr lang="ru-RU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3213" y="211138"/>
            <a:ext cx="6048375" cy="34020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0093" y="3955207"/>
            <a:ext cx="5887096" cy="36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рамках проекта с 2013 года отслеживаются социально-психологические показатели здоровья школьников для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определения «групп риска» - детей, склонных к вредным привычкам.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Это позволяет специалистам своевременно подключиться к проведению профилактической работы, предотвратить дальнейшую наркотизацию или алкоголизацию, не допустить необратимых процессов и ситуаций.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Отработанные в рамках проекта технологии и методики, в том числе с использованием раздела анкетирования «Отношение к вредным привычкам», разработанного для выявления склонности к потреблению ПАВ, позволили образовательным организациям Ростовской области быстро включиться и эффективно проводить работу в соответствии с приказом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Минобрнауки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России от 16.06.2014 № 658 об обязательном проведении социально-психологического тестирования обучающихся на потребление наркотических средств.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5867" indent="-28687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7490" indent="-22949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6485" indent="-22949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5481" indent="-22949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4478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347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2469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146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B0C636-7868-4ED2-8C4A-A116388BC1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2950"/>
            <a:ext cx="6261100" cy="35226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Очевидно, что формирование устойчивых навыков здорового образа жизни невозможно без соответствующего личного примера взрослых. Как справедливо отмечал великий классик Лев Толстой - «Не воспитывая себя, сложно воспитать своих детей».  Поэтому важно отметить, что в нашем проекте родители являются</a:t>
            </a:r>
            <a:r>
              <a:rPr lang="ru-RU" sz="1600" baseline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активными участниками </a:t>
            </a:r>
            <a:r>
              <a:rPr lang="ru-RU" sz="1600" baseline="0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здоровьесберегающего</a:t>
            </a:r>
            <a:r>
              <a:rPr lang="ru-RU" sz="1600" baseline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процесса: вместе с педагогами осваивают азы родительских знаний о здоровье детей, включаются в проведение акций, флэш-мобов, спортивных состязаний.</a:t>
            </a:r>
            <a:endParaRPr lang="ru-RU" sz="1600" baseline="0" dirty="0" smtClean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indent="45021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Одним из значимых результатов этой работы стал неуклонный рост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(более чем вдвое) числа школьников, ориентированных на здоровый</a:t>
            </a:r>
            <a:r>
              <a:rPr lang="ru-RU" sz="1600" baseline="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образ жизни. А это значит, что все наши усилия затрачиваются не зря. </a:t>
            </a:r>
          </a:p>
          <a:p>
            <a:pPr indent="450215"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5867" indent="-28687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7490" indent="-22949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6485" indent="-22949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5481" indent="-22949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4478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347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2469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146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07ECCB5-E39E-4F13-A3FD-60BF71219EC7}" type="slidenum">
              <a:rPr lang="ru-RU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2950"/>
            <a:ext cx="6188075" cy="34813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just" defTabSz="914400" rtl="0" eaLnBrk="0" fontAlgn="base" latinLnBrk="0" hangingPunct="0">
              <a:lnSpc>
                <a:spcPct val="11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 нового закона «Об образовании в Российской Федерации» (от 29.12.2012  № 273-ФЗ) в образовательных организациях должны быть созданы необходимые условия, гарантирующие охрану и укрепление здоровья обучающихся, включая создание комфортных, безопасных условий образовательной и воспитательной деятельности обучающихся,  медицинское и социально-психологическое сопровождение образовательного процесса, организацию питания и оздоровление средствами физической культуры и спорта, профилактику вредных привычек и формирование навыков здорового образа жизни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5867" indent="-28687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7490" indent="-22949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6485" indent="-22949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5481" indent="-22949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4478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347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2469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146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AD8401-16FE-4699-98E1-B7B211875DA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2950"/>
            <a:ext cx="6403975" cy="3603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0093" y="4716154"/>
            <a:ext cx="5815088" cy="49276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450215" algn="just" defTabSz="914400" rtl="0" eaLnBrk="0" fontAlgn="base" latinLnBrk="0" hangingPunct="0">
              <a:lnSpc>
                <a:spcPct val="11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менее важна профессиональная компетентность педагогических</a:t>
            </a:r>
            <a:r>
              <a:rPr lang="ru-RU" sz="1600" baseline="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коллективов в вопросах </a:t>
            </a:r>
            <a:r>
              <a:rPr lang="ru-RU" sz="1600" baseline="0" dirty="0" err="1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здоровьесбережения</a:t>
            </a:r>
            <a:r>
              <a:rPr lang="ru-RU" sz="1600" baseline="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школьников. С этой целью за период реализации проекта только на базе центра </a:t>
            </a:r>
            <a:r>
              <a:rPr lang="ru-RU" sz="1600" baseline="0" dirty="0" err="1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здоровьесбережения</a:t>
            </a:r>
            <a:r>
              <a:rPr lang="ru-RU" sz="1600" baseline="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повысили квалификацию 800 специалистов системы образования, организовано систематическое проведение практико-ориентированных семинаров и конференций, в том числе всероссийского уровня. </a:t>
            </a:r>
            <a:r>
              <a:rPr lang="ru-RU" sz="1600" baseline="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1600" baseline="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помощь </a:t>
            </a:r>
            <a:r>
              <a:rPr lang="ru-RU" sz="1600" baseline="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специалистам разработаны </a:t>
            </a:r>
            <a:r>
              <a:rPr lang="ru-RU" sz="1600" baseline="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размещены в электронной библиотеке на сайте Центра методические рекомендации по </a:t>
            </a:r>
            <a:r>
              <a:rPr lang="ru-RU" sz="1600" baseline="0" dirty="0" err="1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здоровьеохранной</a:t>
            </a:r>
            <a:r>
              <a:rPr lang="ru-RU" sz="1600" baseline="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деятельности школ.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5867" indent="-28687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7490" indent="-22949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6485" indent="-22949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5481" indent="-22949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4478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347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2469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146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07ECCB5-E39E-4F13-A3FD-60BF71219EC7}" type="slidenum">
              <a:rPr lang="ru-RU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0913" y="498475"/>
            <a:ext cx="4968875" cy="2795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0093" y="3523159"/>
            <a:ext cx="5743080" cy="60486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450215" algn="just" defTabSz="914400" rtl="0" eaLnBrk="0" fontAlgn="base" latinLnBrk="0" hangingPunct="0"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В августе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т.г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. Ростовская область совместно с представителями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минздрава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и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минобрнауки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России обсуждали в г. Ростове-на-Дону пути развития проекта уже во всероссийском масштабе. Донской регион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в числе 5 субъектов Российской Федерации вступает в общенациональный пилотный проект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по созданию современной модели охраны здоровья детей в общеобразовательных организациях, который станет логическим продолжением пилотного проекта по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здоровьесбережению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в сфере образования Ростовской области. Реализация нового медицинского проекта направлена на обеспечение ускоренной подготовки медицинского персонала для школ, создание технических возможностей трансляции в он-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лайн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режиме полученных на АПК результатов доврачебного обследования учащихся отдельных пилотных школ в их электронную историю болезни в ЛПУ.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Нам предстоит большая работа по созданию эффективной модели медицинского обеспечения обучающихся - это разработка нормативно-правовых актов, методических пособий, наладка межведомственного взаимодействия по охране здоровья обучающихся. </a:t>
            </a:r>
          </a:p>
          <a:p>
            <a:pPr marL="0" marR="0" lvl="0" indent="450215" algn="just" defTabSz="914400" rtl="0" eaLnBrk="0" fontAlgn="base" latinLnBrk="0" hangingPunct="0"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Опыт Ростовской области по созданию единого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здоровьеохранного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пространства был представлен 26 сентября текущего года в рамках дней Ростовской области в Совете Федерации на заседании Комитета по образованию и получил высокую оценку, рекомендован к реализации в регионах Российской Федерации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5884" indent="-2868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7515" indent="-22950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6521" indent="-22950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5527" indent="-22950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4533" indent="-2295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3539" indent="-2295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2545" indent="-2295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1550" indent="-2295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1DFEEB80-D5FA-4C4C-AF23-F2144052EDF3}" type="slidenum">
              <a:rPr lang="ru-RU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2950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 хочу еще раз остановиться на основных результатах </a:t>
            </a:r>
            <a:r>
              <a:rPr lang="ru-RU" sz="1200" u="none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проекта. Это прежде всего: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Положительная динамика в организации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здоровьесберегающей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деятельности пилотных школ Ростовской области.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Высокая научная ценность данных, получаемых в результате мониторинговых исследований. 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Рост мотивации школьников к ведению здорового образа жизни.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Создание региональной сети школ здоровья, действующих в рамках единых</a:t>
            </a:r>
            <a:r>
              <a:rPr lang="ru-RU" sz="1200" baseline="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стандартов, с возможностью оценки эффективности их деятельности. 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 Тиражирование лучших образцов педагогического опыта в сфере </a:t>
            </a:r>
            <a:r>
              <a:rPr lang="ru-RU" sz="1200" dirty="0" err="1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здоровьсбережения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 образовательных организациях Ростовской области. 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этим, мы с Вами понимаем, что сегодня в</a:t>
            </a:r>
            <a:r>
              <a:rPr lang="ru-RU" sz="1200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пилотных школах накоплен богатый опыт работы в направлении сохранения и укрепления здоровья детей. Благодаря единому пространству проекта, этот опыт осмысляется на новом уровне и когда-то разрозненные проекты, мероприятия и направления деятельности выстраиваются в единую логичную систему работы. Наш главный ориентир – здоровье наших детей. Задача, которая стоит сегодня – озвучивать и давать возможность для массового применения наиболее успешным практикам, наработанным пилотными школами. И сегодня формат нашего мероприятия направлен на обмен практическим опытом. Я приглашаю всех Вас к конструктивному </a:t>
            </a:r>
            <a:r>
              <a:rPr lang="ru-RU" sz="1200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разговору, мы готовы делиться нашими наработками.</a:t>
            </a:r>
            <a:endParaRPr lang="ru-RU" sz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</a:pPr>
            <a:endParaRPr lang="ru-RU" sz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Сегодня важно то, что мудрая мысль древнегреческого философа Сократа что 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«здоровье еще не все, но все ничто без здоровья», </a:t>
            </a:r>
            <a:r>
              <a:rPr lang="ru-RU" sz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активней внедряется в общественное</a:t>
            </a:r>
            <a:r>
              <a:rPr lang="ru-RU" sz="1200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сознание и находит все больше последователей на Дону.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215" algn="just" defTabSz="914400" rtl="0" eaLnBrk="0" fontAlgn="base" latinLnBrk="0" hangingPunct="0">
              <a:lnSpc>
                <a:spcPct val="115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5867" indent="-28687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7490" indent="-22949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6485" indent="-22949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5481" indent="-22949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4478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347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2469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146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7ECCB5-E39E-4F13-A3FD-60BF71219E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2950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en-US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Необходимая первичная медико-санитарная помощь обучающимся муниципальных общеобразовательных организаций в Ростовской области оказывается как на базе медицинских кабинетов школ, так и на основании договоров с близлежащими медицинскими организациями, в случае отсутствия в них медицинских кабинетов либо соответствующих установленным нормативам условий. 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100% государственных общеобразовательных организаций и организаций для детей-сирот, подведомственных министерству общего и профессионального образования Ростовской области, имеют лицензированные медицинские кабинеты и укомплектованы необходимыми  медицинскими кадрами.</a:t>
            </a:r>
          </a:p>
          <a:p>
            <a:pPr eaLnBrk="1" hangingPunct="1">
              <a:spcBef>
                <a:spcPct val="0"/>
              </a:spcBef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5867" indent="-28687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7490" indent="-22949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6485" indent="-22949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5481" indent="-22949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4478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347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2469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146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B0C636-7868-4ED2-8C4A-A116388BC1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2950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just" eaLnBrk="1" hangingPunct="1">
              <a:spcBef>
                <a:spcPct val="0"/>
              </a:spcBef>
            </a:pPr>
            <a:r>
              <a:rPr lang="en-US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значение для сохранения и укрепления здоровья школьников имеет организация полноценного сбалансированного питания. 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этой целью в рамках реализации приоритетного национального проекта «Образование», проекта по модернизации общего образования за период с 2008 по 2013 годы было оснащено и переоборудовано 536 школьных пищеблоков на общую сумму более 877,1 млн. рублей за счет бюджетов всех уровней. 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проведенных мероприятий 96% образовательных организаций области имеют условия для 100% охвата горячим питанием школьников.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различными формами школьного питания охвачены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обучающихся, в том числе  – 9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одноразовым и 40% - двухразовым горячим питанием,</a:t>
            </a:r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льготное питание получают 100% обучающихся от числа заявленных.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мероприятия «Донское школьное молоко» дополнительное бесплатное молочное питание получают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обучающихся начальных классов (1 – 4).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на эти цели из средств муниципальных бюджетов выделяется более 150 млн. рублей. </a:t>
            </a:r>
          </a:p>
          <a:p>
            <a:pPr algn="just" eaLnBrk="1" hangingPunct="1">
              <a:spcBef>
                <a:spcPct val="0"/>
              </a:spcBef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5884" indent="-2868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7515" indent="-22950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6521" indent="-22950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5527" indent="-22950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4533" indent="-2295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3539" indent="-2295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2545" indent="-2295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1550" indent="-2295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7ECCB5-E39E-4F13-A3FD-60BF71219E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2950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just" eaLnBrk="1" hangingPunct="1">
              <a:spcBef>
                <a:spcPct val="0"/>
              </a:spcBef>
            </a:pPr>
            <a:r>
              <a:rPr lang="en-US" dirty="0" smtClean="0"/>
              <a:t>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Важную роль в формировании культуры здорового и безопасного образа жизни играет психологическое сопровождение образовательного процесса. 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Ростовской области создана и развивается инфраструктура психолого-педагогической помощи детскому населению. 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в этой работе в системе образования Ростовской области задействованы 2011 педагогов-психологов и 556 социальных педагогов. 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Существенную помощь обучающимся в разрешении сложных жизненных ситуаций оказывают 1200 уполномоченных по правам ребенка, избранные из числа наиболее авторитетных представителей во всех образовательных организациях Ростовской области.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формирования у обучающихся навыков здорового образа жизни, безопасного поведения, устойчивого иммунитета к вредным привычкам в учебной и внеурочной деятельности школ реализуются предметные дисциплины и дополнительные программы профилактической направленности, принимаются целенаправленные меры по обеспечению полезной занятости детей в свободное время, в том числе по приобщению к систематическим занятиям физической культурой и спортом.</a:t>
            </a:r>
          </a:p>
          <a:p>
            <a:pPr algn="just" eaLnBrk="1" hangingPunct="1">
              <a:spcBef>
                <a:spcPct val="0"/>
              </a:spcBef>
            </a:pPr>
            <a:endParaRPr lang="ru-RU" dirty="0" smtClean="0"/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5867" indent="-28687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7490" indent="-22949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6485" indent="-22949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5481" indent="-22949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4478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347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2469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146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B0C636-7868-4ED2-8C4A-A116388BC1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80975" y="138783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xfrm>
            <a:off x="230485" y="4171231"/>
            <a:ext cx="6408712" cy="50405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в системе образования Ростовской области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Детско-юношеские спортивные школы, в которых занимается 78,1 тыс. обучающихся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 видам спорта.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Кроме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на базе общеобразовательных учреждений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спортивных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секций для 84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учащихся.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в учебные планы включены 3 обязательных часа физической культуры в неделю, в рамках которых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внедряются рекомендуемые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 России для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физкультуры: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футбол,  регби,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и др.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Государственной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  Российской Федерации «Развитие физической культуры и спорта» доля обучающихся от 5 до 18 лет, систематически занимающихся физической культурой и спортом к  2020 году должна составить 80 %. В текущем году в Ростовской области охват составляет 72,5%.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5884" indent="-28687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7515" indent="-22950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6521" indent="-22950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5527" indent="-22950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4533" indent="-2295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3539" indent="-2295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2545" indent="-2295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1550" indent="-22950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FEEB80-D5FA-4C4C-AF23-F2144052EDF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2950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«Всеобуч по плаванию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ежегодно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16 тыс. детей 2-3 классов получают базовые навыки плавания. В текущем году на эти цели предусмотрено 34,7 млн. рублей из областного и местных бюджетов.</a:t>
            </a:r>
            <a:endParaRPr lang="ru-RU" sz="1800" dirty="0" smtClean="0"/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5867" indent="-28687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7490" indent="-22949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6485" indent="-22949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5481" indent="-22949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4478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347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2469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146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3B4CC3-EAA5-401A-9703-360476ABD05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4650" y="427038"/>
            <a:ext cx="6270625" cy="35274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0093" y="4459262"/>
            <a:ext cx="5437491" cy="47234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45021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ведется большая работа по развитию шахматного спорта. С 2012 года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минобразованием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совместно с шахматной федерацией Ростовской области внедрен и успешно реализуется  во всех школах «Шахматный всеобуч». За это время к искусству шахмат приобщилось около 85 тысяч учеников начальных классов.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Только в текущем году 623 человека продолжили заниматься шахматным спортом в детско-юношеских спортивных школах.</a:t>
            </a:r>
          </a:p>
          <a:p>
            <a:pPr marL="0" marR="0" lvl="0" indent="45021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marR="0" lvl="0" indent="45021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Times New Roman"/>
              <a:cs typeface="Times New Roman"/>
            </a:endParaRPr>
          </a:p>
          <a:p>
            <a:pPr marL="0" marR="0" lvl="0" indent="45021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Times New Roman"/>
              <a:cs typeface="Times New Roman"/>
            </a:endParaRPr>
          </a:p>
          <a:p>
            <a:pPr marL="0" marR="0" lvl="0" indent="45021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5867" indent="-28687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7490" indent="-22949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6485" indent="-22949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5481" indent="-22949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4478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347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2469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146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B0C636-7868-4ED2-8C4A-A116388BC1E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2950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0093" y="4716154"/>
            <a:ext cx="5743080" cy="49276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2014-2015 годах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привлечением средств федерального бюджета построено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открытых плоскостных спортивных сооружения,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8 спортивных залов,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спортивным инвентарем и оборудованием 6 школ,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школьных спортивных клуба.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цели было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 млн.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 </a:t>
            </a:r>
          </a:p>
          <a:p>
            <a:pPr algn="just" eaLnBrk="1" hangingPunct="1">
              <a:spcBef>
                <a:spcPct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Благодаря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победе в конкурсной Программе Олимпийского комитета России «Олимпийская страна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текущем году школы г. Новошахтинска получат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для школьных спортивных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клубов.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текущем году  областной календарный план спортивных мероприятий включает в себя 64 региональных и всероссийских  спортивных соревнования.</a:t>
            </a:r>
          </a:p>
          <a:p>
            <a:pPr algn="just" eaLnBrk="1" hangingPunct="1">
              <a:spcBef>
                <a:spcPct val="0"/>
              </a:spcBef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5867" indent="-286872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7490" indent="-22949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6485" indent="-22949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5481" indent="-22949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4478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347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2469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1464" indent="-22949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3B4CC3-EAA5-401A-9703-360476ABD05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1CF48-D39F-4EAB-A58F-B13E4247A838}" type="datetimeFigureOut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F4344-BC34-4DAF-94CB-BEDE84C9C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26012"/>
      </p:ext>
    </p:extLst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C8078-D89D-4D3D-AC2B-B90EDC7B98BB}" type="datetimeFigureOut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F4313-9F04-4DBD-9C18-C3A28BFAC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847481"/>
      </p:ext>
    </p:extLst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451CC-0B95-406F-BE45-2D3AC9ABBC83}" type="datetimeFigureOut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9175D-58F0-4F6D-855C-9004A832B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511399"/>
      </p:ext>
    </p:extLst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A2591-92F8-4AFC-959A-EA7529068755}" type="datetimeFigureOut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19854-CBD6-483B-AA42-2BFA38F3E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923298"/>
      </p:ext>
    </p:extLst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26466-167F-4866-8D98-2D2F46657047}" type="datetimeFigureOut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5422A-86A5-4A8C-A6A4-6BA034C97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968234"/>
      </p:ext>
    </p:extLst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0F9C-9036-41C0-A199-DA3D08C2662E}" type="datetimeFigureOut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FE66B-B6D4-4C91-9C59-2D25D4AB8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112766"/>
      </p:ext>
    </p:extLst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5E083-09E9-48BC-9DF8-5433786D6EDB}" type="datetimeFigureOut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A5CBE-A272-4419-A95F-08EB6E3F5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126998"/>
      </p:ext>
    </p:extLst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D52F7-508D-4795-B341-F13592CA4CBD}" type="datetimeFigureOut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A92DE-D27A-4C4B-9FB5-9783BD593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33448"/>
      </p:ext>
    </p:extLst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FF481-9CCD-4BED-A676-3199B300884E}" type="datetimeFigureOut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DF0C6-7B94-4E38-A1A8-387E556C6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02936"/>
      </p:ext>
    </p:extLst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DB43E-0E6B-4B73-A490-50BA4E0F282F}" type="datetimeFigureOut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F07C1-EB12-487F-AD30-8A15AF0A3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449376"/>
      </p:ext>
    </p:extLst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AAB59-23E6-461C-962B-C77671732340}" type="datetimeFigureOut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0D88F-52E0-49A2-B712-A528D9E57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047107"/>
      </p:ext>
    </p:extLst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AB5A02-254A-4BE6-80C7-74DBB6BA1A6F}" type="datetimeFigureOut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C1E2A4-0735-4D0A-8C50-E5E478A69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38.jpeg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.jpe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1.jpeg"/><Relationship Id="rId7" Type="http://schemas.openxmlformats.org/officeDocument/2006/relationships/diagramData" Target="../diagrams/data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11" Type="http://schemas.microsoft.com/office/2007/relationships/diagramDrawing" Target="../diagrams/drawing6.xml"/><Relationship Id="rId5" Type="http://schemas.openxmlformats.org/officeDocument/2006/relationships/image" Target="../media/image44.jpg"/><Relationship Id="rId10" Type="http://schemas.openxmlformats.org/officeDocument/2006/relationships/diagramColors" Target="../diagrams/colors6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1.jpeg"/><Relationship Id="rId7" Type="http://schemas.openxmlformats.org/officeDocument/2006/relationships/image" Target="../media/image12.jp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0.jp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1.jpe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microsoft.com/office/2007/relationships/diagramDrawing" Target="../diagrams/drawing3.xml"/><Relationship Id="rId5" Type="http://schemas.openxmlformats.org/officeDocument/2006/relationships/image" Target="../media/image17.jpeg"/><Relationship Id="rId10" Type="http://schemas.openxmlformats.org/officeDocument/2006/relationships/diagramColors" Target="../diagrams/colors3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33468"/>
            <a:ext cx="9180512" cy="5164038"/>
          </a:xfrm>
          <a:prstGeom prst="rect">
            <a:avLst/>
          </a:prstGeom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388" y="134939"/>
            <a:ext cx="936228" cy="923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344" y="-288752"/>
            <a:ext cx="5154184" cy="5419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>
            <a:bevelT w="82550" h="44450" prst="angle"/>
            <a:bevelB w="82550" h="44450" prst="angle"/>
            <a:contourClr>
              <a:schemeClr val="accent3">
                <a:lumMod val="40000"/>
                <a:lumOff val="6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7459" y="991584"/>
            <a:ext cx="9144000" cy="2858650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sx="127000" sy="127000" algn="tl" rotWithShape="0">
              <a:schemeClr val="tx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66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О реализации пилотного проекта по созданию единого </a:t>
            </a:r>
            <a:r>
              <a:rPr lang="ru-RU" sz="3600" b="1" dirty="0" err="1" smtClean="0">
                <a:solidFill>
                  <a:srgbClr val="FF0000"/>
                </a:solidFill>
              </a:rPr>
              <a:t>здоровьесберегающего</a:t>
            </a:r>
            <a:r>
              <a:rPr lang="ru-RU" sz="3600" b="1" dirty="0" smtClean="0">
                <a:solidFill>
                  <a:srgbClr val="FF0000"/>
                </a:solidFill>
              </a:rPr>
              <a:t> образовательного пространства в Ростовской области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50875" y="3507854"/>
            <a:ext cx="8353425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Font typeface="Arial" charset="0"/>
              <a:buNone/>
              <a:defRPr/>
            </a:pPr>
            <a:endParaRPr lang="ru-RU" altLang="ru-RU" sz="2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ru-RU" altLang="ru-RU" sz="2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31300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33468"/>
            <a:ext cx="9180512" cy="5164038"/>
          </a:xfrm>
          <a:prstGeom prst="rect">
            <a:avLst/>
          </a:prstGeom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344" y="-288752"/>
            <a:ext cx="5154184" cy="5419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>
            <a:bevelT w="82550" h="44450" prst="angle"/>
            <a:bevelB w="82550" h="44450" prst="angle"/>
            <a:contourClr>
              <a:schemeClr val="accent3">
                <a:lumMod val="40000"/>
                <a:lumOff val="6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-380578"/>
            <a:ext cx="9144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3000"/>
              </a:lnSpc>
            </a:pPr>
            <a:r>
              <a:rPr lang="ru-RU" alt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</a:t>
            </a:r>
            <a:r>
              <a:rPr lang="ru-RU" alt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егиональная модель пилотного проекта по здоровьесбережению </a:t>
            </a:r>
          </a:p>
          <a:p>
            <a:pPr algn="ctr">
              <a:lnSpc>
                <a:spcPts val="3000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образовательных организациях области</a:t>
            </a:r>
            <a:endParaRPr lang="ru-RU" altLang="ru-RU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306413"/>
            <a:ext cx="6357938" cy="3857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723024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33468"/>
            <a:ext cx="9180512" cy="5164038"/>
          </a:xfrm>
          <a:prstGeom prst="rect">
            <a:avLst/>
          </a:prstGeom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344" y="-288752"/>
            <a:ext cx="5154184" cy="5419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>
            <a:bevelT w="82550" h="44450" prst="angle"/>
            <a:bevelB w="82550" h="44450" prst="angle"/>
            <a:contourClr>
              <a:schemeClr val="accent3">
                <a:lumMod val="40000"/>
                <a:lumOff val="6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125" name="Заголовок 1"/>
          <p:cNvSpPr>
            <a:spLocks noGrp="1"/>
          </p:cNvSpPr>
          <p:nvPr>
            <p:ph type="title"/>
          </p:nvPr>
        </p:nvSpPr>
        <p:spPr>
          <a:xfrm>
            <a:off x="0" y="-20538"/>
            <a:ext cx="9144000" cy="660401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</a:rPr>
              <a:t>Финансирование пилотного проекта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644859"/>
              </p:ext>
            </p:extLst>
          </p:nvPr>
        </p:nvGraphicFramePr>
        <p:xfrm>
          <a:off x="170384" y="699542"/>
          <a:ext cx="8766720" cy="4179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824"/>
                <a:gridCol w="1152128"/>
                <a:gridCol w="1656184"/>
                <a:gridCol w="1368152"/>
                <a:gridCol w="3888432"/>
              </a:tblGrid>
              <a:tr h="93610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  <a:endParaRPr lang="ru-RU" sz="1600" b="1" i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Кол-во пилотных площадок</a:t>
                      </a:r>
                      <a:endParaRPr lang="ru-RU" sz="1600" b="1" i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Кол-во муниципальных</a:t>
                      </a:r>
                      <a:r>
                        <a:rPr lang="ru-RU" sz="1600" b="1" i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образований</a:t>
                      </a:r>
                      <a:endParaRPr lang="ru-RU" sz="1600" b="1" i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Кол-во</a:t>
                      </a:r>
                      <a:r>
                        <a:rPr lang="ru-RU" sz="1600" b="1" i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в</a:t>
                      </a:r>
                      <a:r>
                        <a:rPr lang="ru-RU" sz="1600" b="1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ыделенных средств</a:t>
                      </a:r>
                      <a:endParaRPr lang="ru-RU" sz="1600" b="1" i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Основание</a:t>
                      </a:r>
                      <a:endParaRPr lang="ru-RU" sz="1800" b="1" i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640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  <a:endParaRPr lang="ru-RU" sz="1400" b="1" i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C00000"/>
                          </a:solidFill>
                        </a:rPr>
                        <a:t>100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C00000"/>
                          </a:solidFill>
                        </a:rPr>
                        <a:t>53</a:t>
                      </a:r>
                      <a:endParaRPr lang="ru-RU" sz="1400" b="1" i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C00000"/>
                          </a:solidFill>
                        </a:rPr>
                        <a:t>37,2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</a:rPr>
                        <a:t> млн.</a:t>
                      </a:r>
                      <a:r>
                        <a:rPr lang="ru-RU" sz="1400" b="1" i="1" baseline="0" dirty="0" smtClean="0">
                          <a:solidFill>
                            <a:schemeClr val="tx2"/>
                          </a:solidFill>
                        </a:rPr>
                        <a:t> рублей</a:t>
                      </a:r>
                      <a:endParaRPr lang="ru-RU" sz="1400" b="1" i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altLang="ru-RU" sz="1400" b="1" i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Распоряжение Правительства Ростовской области от 23.05.2012 №175  «О выделении средств» за счет средств резервного фонда  Правительства Ростовской области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ru-RU" altLang="ru-RU" sz="1400" b="1" i="1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960" marR="66960" marT="0" marB="0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77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  <a:endParaRPr lang="ru-RU" sz="1400" b="1" i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132</a:t>
                      </a:r>
                      <a:endParaRPr lang="ru-RU" sz="1400" b="1" i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ru-RU" sz="1400" b="1" i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47,</a:t>
                      </a:r>
                      <a:r>
                        <a:rPr lang="en-US" sz="14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4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млн. рублей</a:t>
                      </a:r>
                      <a:endParaRPr lang="ru-RU" sz="1400" b="1" i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lang="ru-RU" altLang="ru-RU" sz="1400" b="1" i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Постановление Правительства Ростовской области  от 28.02.2013  №105 в рамках реализации Комплекса мер по модернизации общего образования Ростовского области за счет средств федерального бюджета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ru-RU" altLang="ru-RU" sz="1400" b="1" i="1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960" marR="66960" marT="0" marB="0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77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ru-RU" sz="1400" b="1" i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  <a:endParaRPr lang="ru-RU" sz="1400" b="1" i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ru-RU" sz="1400" b="1" i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57,3 </a:t>
                      </a:r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млн.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рублей</a:t>
                      </a:r>
                      <a:endParaRPr lang="ru-RU" sz="1400" b="1" i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В рамках  государственной программы Ростовской области «развитие образования» (ОЗ от 21.11.2015 № 473-ЗС «Об областном бюджете на 2016 год»)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lang="ru-RU" altLang="ru-RU" sz="1400" b="1" i="1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960" marR="66960" marT="0" marB="0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523327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33468"/>
            <a:ext cx="9180512" cy="5164038"/>
          </a:xfrm>
          <a:prstGeom prst="rect">
            <a:avLst/>
          </a:prstGeom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344" y="-288752"/>
            <a:ext cx="5154184" cy="5419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>
            <a:bevelT w="82550" h="44450" prst="angle"/>
            <a:bevelB w="82550" h="44450" prst="angle"/>
            <a:contourClr>
              <a:schemeClr val="accent3">
                <a:lumMod val="40000"/>
                <a:lumOff val="6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125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660401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</a:rPr>
              <a:t>Этапы реализации пилотного проекта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42044367"/>
              </p:ext>
            </p:extLst>
          </p:nvPr>
        </p:nvGraphicFramePr>
        <p:xfrm>
          <a:off x="461932" y="771550"/>
          <a:ext cx="79985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8024618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468"/>
            <a:ext cx="9180512" cy="5164038"/>
          </a:xfrm>
          <a:prstGeom prst="rect">
            <a:avLst/>
          </a:prstGeom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344" y="-288752"/>
            <a:ext cx="5154184" cy="5419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>
            <a:bevelT w="82550" h="44450" prst="angle"/>
            <a:bevelB w="82550" h="44450" prst="angle"/>
            <a:contourClr>
              <a:schemeClr val="accent3">
                <a:lumMod val="40000"/>
                <a:lumOff val="6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125" name="Заголовок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9649072" cy="660401"/>
          </a:xfrm>
        </p:spPr>
        <p:txBody>
          <a:bodyPr/>
          <a:lstStyle/>
          <a:p>
            <a:pPr algn="l" eaLnBrk="1" hangingPunct="1"/>
            <a:r>
              <a:rPr lang="ru-RU" sz="3200" b="1" dirty="0" smtClean="0">
                <a:solidFill>
                  <a:schemeClr val="bg1"/>
                </a:solidFill>
              </a:rPr>
              <a:t>Участники пилотного проекта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по здоровьесбережению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122879"/>
            <a:ext cx="4208313" cy="404116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3983322" y="3583918"/>
            <a:ext cx="4608512" cy="670159"/>
            <a:chOff x="395536" y="2427734"/>
            <a:chExt cx="5451276" cy="67015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95536" y="2571750"/>
              <a:ext cx="5451276" cy="309584"/>
            </a:xfrm>
            <a:prstGeom prst="rect">
              <a:avLst/>
            </a:prstGeom>
            <a:ln>
              <a:solidFill>
                <a:srgbClr val="00006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10"/>
            <p:cNvSpPr/>
            <p:nvPr/>
          </p:nvSpPr>
          <p:spPr>
            <a:xfrm>
              <a:off x="565304" y="2427734"/>
              <a:ext cx="5137491" cy="67015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6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600" b="1" dirty="0" smtClean="0">
                  <a:solidFill>
                    <a:srgbClr val="C00000"/>
                  </a:solidFill>
                  <a:cs typeface="Arial" pitchFamily="34" charset="0"/>
                </a:rPr>
                <a:t>352 </a:t>
              </a:r>
              <a:r>
                <a:rPr lang="ru-RU" sz="1600" b="1" dirty="0" smtClean="0">
                  <a:solidFill>
                    <a:srgbClr val="002060"/>
                  </a:solidFill>
                  <a:cs typeface="Arial" pitchFamily="34" charset="0"/>
                </a:rPr>
                <a:t>муниципальные общеобразовательные организации</a:t>
              </a:r>
              <a:endParaRPr lang="ru-RU" sz="16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995936" y="4349863"/>
            <a:ext cx="4608512" cy="670159"/>
            <a:chOff x="22180" y="4299942"/>
            <a:chExt cx="4608512" cy="670159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2180" y="4480229"/>
              <a:ext cx="4608512" cy="309584"/>
            </a:xfrm>
            <a:prstGeom prst="rect">
              <a:avLst/>
            </a:prstGeom>
            <a:ln>
              <a:solidFill>
                <a:srgbClr val="00006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11"/>
            <p:cNvSpPr/>
            <p:nvPr/>
          </p:nvSpPr>
          <p:spPr>
            <a:xfrm>
              <a:off x="146046" y="4299942"/>
              <a:ext cx="4343238" cy="67015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6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600" b="1" dirty="0" smtClean="0">
                  <a:solidFill>
                    <a:srgbClr val="C00000"/>
                  </a:solidFill>
                  <a:cs typeface="Arial" pitchFamily="34" charset="0"/>
                </a:rPr>
                <a:t>30 </a:t>
              </a:r>
              <a:r>
                <a:rPr lang="ru-RU" sz="1600" b="1" dirty="0" smtClean="0">
                  <a:solidFill>
                    <a:srgbClr val="002060"/>
                  </a:solidFill>
                  <a:cs typeface="Arial" pitchFamily="34" charset="0"/>
                </a:rPr>
                <a:t>государственные общеобразовательные организации</a:t>
              </a:r>
              <a:endParaRPr lang="ru-RU" sz="1600" b="1" dirty="0">
                <a:solidFill>
                  <a:schemeClr val="tx2"/>
                </a:solidFill>
              </a:endParaRPr>
            </a:p>
          </p:txBody>
        </p:sp>
      </p:grp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562936048"/>
              </p:ext>
            </p:extLst>
          </p:nvPr>
        </p:nvGraphicFramePr>
        <p:xfrm>
          <a:off x="4427984" y="467742"/>
          <a:ext cx="4968552" cy="2675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6311" y="1347686"/>
            <a:ext cx="153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latin typeface="+mn-lt"/>
              </a:rPr>
              <a:t>52% 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6228184" y="2355726"/>
            <a:ext cx="2736304" cy="598150"/>
            <a:chOff x="395536" y="2477657"/>
            <a:chExt cx="5451276" cy="59815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95536" y="2571750"/>
              <a:ext cx="5451276" cy="309584"/>
            </a:xfrm>
            <a:prstGeom prst="rect">
              <a:avLst/>
            </a:prstGeom>
            <a:ln>
              <a:solidFill>
                <a:srgbClr val="00006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Скругленный прямоугольник 24"/>
            <p:cNvSpPr/>
            <p:nvPr/>
          </p:nvSpPr>
          <p:spPr>
            <a:xfrm>
              <a:off x="565304" y="2477657"/>
              <a:ext cx="5137492" cy="59815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6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1600" b="1" dirty="0" smtClean="0">
                  <a:solidFill>
                    <a:srgbClr val="C00000"/>
                  </a:solidFill>
                  <a:cs typeface="Arial" pitchFamily="34" charset="0"/>
                </a:rPr>
                <a:t>52</a:t>
              </a:r>
              <a:r>
                <a:rPr lang="ru-RU" sz="1600" b="1" dirty="0" smtClean="0">
                  <a:solidFill>
                    <a:srgbClr val="C00000"/>
                  </a:solidFill>
                  <a:cs typeface="Arial" pitchFamily="34" charset="0"/>
                </a:rPr>
                <a:t>% </a:t>
              </a:r>
              <a:r>
                <a:rPr lang="ru-RU" sz="1600" b="1" dirty="0" smtClean="0">
                  <a:solidFill>
                    <a:srgbClr val="000066"/>
                  </a:solidFill>
                  <a:cs typeface="Arial" pitchFamily="34" charset="0"/>
                </a:rPr>
                <a:t>(</a:t>
              </a:r>
              <a:r>
                <a:rPr lang="en-US" sz="1600" b="1" dirty="0" smtClean="0">
                  <a:solidFill>
                    <a:srgbClr val="C00000"/>
                  </a:solidFill>
                  <a:cs typeface="Arial" pitchFamily="34" charset="0"/>
                </a:rPr>
                <a:t>180,5</a:t>
              </a:r>
              <a:r>
                <a:rPr lang="ru-RU" sz="1600" b="1" dirty="0" smtClean="0">
                  <a:solidFill>
                    <a:srgbClr val="C00000"/>
                  </a:solidFill>
                  <a:cs typeface="Arial" pitchFamily="34" charset="0"/>
                </a:rPr>
                <a:t>  </a:t>
              </a:r>
              <a:r>
                <a:rPr lang="ru-RU" sz="1600" b="1" dirty="0" smtClean="0">
                  <a:solidFill>
                    <a:srgbClr val="002060"/>
                  </a:solidFill>
                  <a:cs typeface="Arial" pitchFamily="34" charset="0"/>
                </a:rPr>
                <a:t>тыс. человек) </a:t>
              </a:r>
            </a:p>
            <a:p>
              <a:r>
                <a:rPr lang="ru-RU" sz="1600" b="1" dirty="0" smtClean="0">
                  <a:solidFill>
                    <a:srgbClr val="002060"/>
                  </a:solidFill>
                  <a:cs typeface="Arial" pitchFamily="34" charset="0"/>
                </a:rPr>
                <a:t>охват обучающихся</a:t>
              </a:r>
              <a:endParaRPr lang="ru-RU" sz="16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94493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33468"/>
            <a:ext cx="9180512" cy="5164038"/>
          </a:xfrm>
          <a:prstGeom prst="rect">
            <a:avLst/>
          </a:prstGeom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344" y="-288752"/>
            <a:ext cx="5154184" cy="5419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>
            <a:bevelT w="82550" h="44450" prst="angle"/>
            <a:bevelB w="82550" h="44450" prst="angle"/>
            <a:contourClr>
              <a:schemeClr val="accent3">
                <a:lumMod val="40000"/>
                <a:lumOff val="6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125" name="Заголовок 1"/>
          <p:cNvSpPr>
            <a:spLocks noGrp="1"/>
          </p:cNvSpPr>
          <p:nvPr>
            <p:ph type="title"/>
          </p:nvPr>
        </p:nvSpPr>
        <p:spPr>
          <a:xfrm>
            <a:off x="20040" y="411510"/>
            <a:ext cx="5560072" cy="10801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200" b="1" dirty="0">
                <a:solidFill>
                  <a:schemeClr val="bg1"/>
                </a:solidFill>
              </a:rPr>
              <a:t>Динамика доврачебных обследований показателей здоровья</a:t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2" t="9767" r="7465" b="3910"/>
          <a:stretch/>
        </p:blipFill>
        <p:spPr bwMode="auto">
          <a:xfrm>
            <a:off x="5454595" y="-33468"/>
            <a:ext cx="3722266" cy="302732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" r="6413" b="22104"/>
          <a:stretch/>
        </p:blipFill>
        <p:spPr>
          <a:xfrm>
            <a:off x="5868144" y="2993861"/>
            <a:ext cx="3312368" cy="21701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60032" y="105958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69623122"/>
              </p:ext>
            </p:extLst>
          </p:nvPr>
        </p:nvGraphicFramePr>
        <p:xfrm>
          <a:off x="-33267" y="1523665"/>
          <a:ext cx="5491107" cy="3744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2282191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33468"/>
            <a:ext cx="9180512" cy="5164038"/>
          </a:xfrm>
          <a:prstGeom prst="rect">
            <a:avLst/>
          </a:prstGeom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344" y="-288752"/>
            <a:ext cx="5154184" cy="5419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>
            <a:bevelT w="82550" h="44450" prst="angle"/>
            <a:bevelB w="82550" h="44450" prst="angle"/>
            <a:contourClr>
              <a:schemeClr val="accent3">
                <a:lumMod val="40000"/>
                <a:lumOff val="6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7459" y="991584"/>
            <a:ext cx="9144000" cy="2858650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sx="127000" sy="127000" algn="tl" rotWithShape="0">
              <a:schemeClr val="tx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667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-92546"/>
            <a:ext cx="87129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Отклонения от нормы функционального состояния систем организма школьников</a:t>
            </a:r>
            <a:br>
              <a:rPr 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3528" y="1419622"/>
            <a:ext cx="5507566" cy="391087"/>
            <a:chOff x="648610" y="1532591"/>
            <a:chExt cx="5507566" cy="391087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8610" y="1532591"/>
              <a:ext cx="394998" cy="3910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1259632" y="1554346"/>
              <a:ext cx="48965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b="1" dirty="0">
                  <a:solidFill>
                    <a:srgbClr val="1F497D">
                      <a:lumMod val="50000"/>
                    </a:srgbClr>
                  </a:solidFill>
                  <a:latin typeface="Bookman Old Style" pitchFamily="18" charset="0"/>
                  <a:cs typeface="+mn-cs"/>
                </a:rPr>
                <a:t>Сердечно-сосудистая </a:t>
              </a:r>
              <a:r>
                <a:rPr lang="ru-RU" b="1" dirty="0" smtClean="0">
                  <a:solidFill>
                    <a:srgbClr val="1F497D">
                      <a:lumMod val="50000"/>
                    </a:srgbClr>
                  </a:solidFill>
                  <a:latin typeface="Bookman Old Style" pitchFamily="18" charset="0"/>
                  <a:cs typeface="+mn-cs"/>
                </a:rPr>
                <a:t>система – </a:t>
              </a:r>
              <a:r>
                <a:rPr lang="ru-RU" b="1" dirty="0" smtClean="0">
                  <a:solidFill>
                    <a:srgbClr val="FF0000"/>
                  </a:solidFill>
                  <a:latin typeface="Bookman Old Style" pitchFamily="18" charset="0"/>
                  <a:cs typeface="+mn-cs"/>
                </a:rPr>
                <a:t>37%</a:t>
              </a:r>
              <a:endParaRPr lang="ru-RU" b="1" dirty="0">
                <a:solidFill>
                  <a:srgbClr val="FF0000"/>
                </a:solidFill>
                <a:latin typeface="Bookman Old Style" pitchFamily="18" charset="0"/>
                <a:cs typeface="+mn-cs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28584" y="1995686"/>
            <a:ext cx="5395544" cy="448889"/>
            <a:chOff x="616616" y="2047160"/>
            <a:chExt cx="5395544" cy="448889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6616" y="2047160"/>
              <a:ext cx="426992" cy="44888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1259634" y="2067694"/>
              <a:ext cx="475252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altLang="zh-CN" b="1" dirty="0">
                  <a:solidFill>
                    <a:schemeClr val="tx2">
                      <a:lumMod val="50000"/>
                    </a:schemeClr>
                  </a:solidFill>
                  <a:latin typeface="Bookman Old Style" pitchFamily="18" charset="0"/>
                  <a:ea typeface="WenQuanYi Micro Hei"/>
                  <a:cs typeface="Lohit Hindi"/>
                </a:rPr>
                <a:t>Дыхательная </a:t>
              </a:r>
              <a:r>
                <a:rPr lang="ru-RU" altLang="zh-CN" b="1" dirty="0" smtClean="0">
                  <a:solidFill>
                    <a:schemeClr val="tx2">
                      <a:lumMod val="50000"/>
                    </a:schemeClr>
                  </a:solidFill>
                  <a:latin typeface="Bookman Old Style" pitchFamily="18" charset="0"/>
                  <a:ea typeface="WenQuanYi Micro Hei"/>
                  <a:cs typeface="Lohit Hindi"/>
                </a:rPr>
                <a:t>система – </a:t>
              </a:r>
              <a:r>
                <a:rPr lang="ru-RU" altLang="zh-CN" b="1" dirty="0" smtClean="0">
                  <a:solidFill>
                    <a:srgbClr val="FF0000"/>
                  </a:solidFill>
                  <a:latin typeface="Bookman Old Style" pitchFamily="18" charset="0"/>
                  <a:ea typeface="WenQuanYi Micro Hei"/>
                  <a:cs typeface="Lohit Hindi"/>
                </a:rPr>
                <a:t>21%</a:t>
              </a:r>
              <a:endParaRPr lang="ru-RU" altLang="zh-CN" b="1" dirty="0">
                <a:solidFill>
                  <a:srgbClr val="FF0000"/>
                </a:solidFill>
                <a:latin typeface="Bookman Old Style" pitchFamily="18" charset="0"/>
                <a:ea typeface="WenQuanYi Micro Hei"/>
                <a:cs typeface="Lohit Hindi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44130" y="2570410"/>
            <a:ext cx="5596022" cy="433388"/>
            <a:chOff x="632162" y="2570410"/>
            <a:chExt cx="5596022" cy="433388"/>
          </a:xfrm>
        </p:grpSpPr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2162" y="2570410"/>
              <a:ext cx="411446" cy="4333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>
            <a:xfrm>
              <a:off x="1222582" y="2634466"/>
              <a:ext cx="50056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altLang="zh-CN" b="1" dirty="0">
                  <a:solidFill>
                    <a:srgbClr val="1F497D">
                      <a:lumMod val="50000"/>
                    </a:srgbClr>
                  </a:solidFill>
                  <a:latin typeface="Bookman Old Style" pitchFamily="18" charset="0"/>
                  <a:ea typeface="WenQuanYi Micro Hei"/>
                  <a:cs typeface="Lohit Hindi"/>
                </a:rPr>
                <a:t>Зрительная </a:t>
              </a:r>
              <a:r>
                <a:rPr lang="ru-RU" altLang="zh-CN" b="1" dirty="0" smtClean="0">
                  <a:solidFill>
                    <a:srgbClr val="1F497D">
                      <a:lumMod val="50000"/>
                    </a:srgbClr>
                  </a:solidFill>
                  <a:latin typeface="Bookman Old Style" pitchFamily="18" charset="0"/>
                  <a:ea typeface="WenQuanYi Micro Hei"/>
                  <a:cs typeface="Lohit Hindi"/>
                </a:rPr>
                <a:t>система – </a:t>
              </a:r>
              <a:r>
                <a:rPr lang="ru-RU" altLang="zh-CN" b="1" dirty="0" smtClean="0">
                  <a:solidFill>
                    <a:srgbClr val="FF0000"/>
                  </a:solidFill>
                  <a:latin typeface="Bookman Old Style" pitchFamily="18" charset="0"/>
                  <a:ea typeface="WenQuanYi Micro Hei"/>
                  <a:cs typeface="Lohit Hindi"/>
                </a:rPr>
                <a:t>18%</a:t>
              </a:r>
              <a:endParaRPr lang="ru-RU" altLang="zh-CN" b="1" dirty="0">
                <a:solidFill>
                  <a:srgbClr val="FF0000"/>
                </a:solidFill>
                <a:latin typeface="Bookman Old Style" pitchFamily="18" charset="0"/>
                <a:ea typeface="WenQuanYi Micro Hei"/>
                <a:cs typeface="Lohit Hindi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23528" y="3056766"/>
            <a:ext cx="6346576" cy="451088"/>
            <a:chOff x="601688" y="3056766"/>
            <a:chExt cx="6346576" cy="451088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1172428" y="3138522"/>
              <a:ext cx="577583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altLang="zh-CN" b="1" dirty="0" smtClean="0">
                  <a:solidFill>
                    <a:srgbClr val="1F497D">
                      <a:lumMod val="50000"/>
                    </a:srgbClr>
                  </a:solidFill>
                  <a:latin typeface="Bookman Old Style" pitchFamily="18" charset="0"/>
                  <a:ea typeface="WenQuanYi Micro Hei" charset="-128"/>
                  <a:cs typeface="Lohit Hindi" charset="-128"/>
                </a:rPr>
                <a:t>Слуховая система – </a:t>
              </a:r>
              <a:r>
                <a:rPr lang="ru-RU" altLang="zh-CN" b="1" dirty="0" smtClean="0">
                  <a:solidFill>
                    <a:srgbClr val="FF0000"/>
                  </a:solidFill>
                  <a:latin typeface="Bookman Old Style" pitchFamily="18" charset="0"/>
                  <a:ea typeface="WenQuanYi Micro Hei" charset="-128"/>
                  <a:cs typeface="Lohit Hindi" charset="-128"/>
                </a:rPr>
                <a:t>15%</a:t>
              </a:r>
              <a:endParaRPr lang="ru-RU" altLang="zh-CN" b="1" dirty="0">
                <a:solidFill>
                  <a:srgbClr val="FF0000"/>
                </a:solidFill>
                <a:latin typeface="Bookman Old Style" pitchFamily="18" charset="0"/>
                <a:ea typeface="WenQuanYi Micro Hei" charset="-128"/>
                <a:cs typeface="Lohit Hindi" charset="-128"/>
              </a:endParaRPr>
            </a:p>
          </p:txBody>
        </p:sp>
        <p:pic>
          <p:nvPicPr>
            <p:cNvPr id="17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1688" y="3056766"/>
              <a:ext cx="441920" cy="4510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Группа 15"/>
          <p:cNvGrpSpPr/>
          <p:nvPr/>
        </p:nvGrpSpPr>
        <p:grpSpPr>
          <a:xfrm>
            <a:off x="323528" y="3598867"/>
            <a:ext cx="4789625" cy="485051"/>
            <a:chOff x="574463" y="3598867"/>
            <a:chExt cx="4789625" cy="485051"/>
          </a:xfrm>
        </p:grpSpPr>
        <p:pic>
          <p:nvPicPr>
            <p:cNvPr id="19" name="Picture 2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74463" y="3598867"/>
              <a:ext cx="476389" cy="48505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>
              <a:off x="1114476" y="3713285"/>
              <a:ext cx="42496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zh-CN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WenQuanYi Micro Hei"/>
                  <a:cs typeface="Lohit Hindi"/>
                </a:rPr>
                <a:t> </a:t>
              </a:r>
              <a:r>
                <a:rPr kumimoji="0" lang="ru-RU" altLang="zh-CN" sz="18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50000"/>
                    </a:schemeClr>
                  </a:solidFill>
                  <a:effectLst/>
                  <a:latin typeface="Bookman Old Style" pitchFamily="18" charset="0"/>
                  <a:ea typeface="WenQuanYi Micro Hei"/>
                  <a:cs typeface="Lohit Hindi"/>
                </a:rPr>
                <a:t>Центр. нервная система – </a:t>
              </a:r>
              <a:r>
                <a:rPr kumimoji="0" lang="ru-RU" altLang="zh-CN" sz="1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Bookman Old Style" pitchFamily="18" charset="0"/>
                  <a:ea typeface="WenQuanYi Micro Hei"/>
                  <a:cs typeface="Lohit Hindi"/>
                </a:rPr>
                <a:t>17%</a:t>
              </a:r>
            </a:p>
          </p:txBody>
        </p:sp>
      </p:grpSp>
      <p:pic>
        <p:nvPicPr>
          <p:cNvPr id="22" name="Рисунок 21" descr="http://g.gazetaprawna.pl/p/_wspolne/pliki/1140000/1140912-lekarz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" r="10644"/>
          <a:stretch/>
        </p:blipFill>
        <p:spPr bwMode="auto">
          <a:xfrm>
            <a:off x="5840518" y="1491630"/>
            <a:ext cx="3267986" cy="26642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Группа 13"/>
          <p:cNvGrpSpPr/>
          <p:nvPr/>
        </p:nvGrpSpPr>
        <p:grpSpPr>
          <a:xfrm>
            <a:off x="323528" y="4155926"/>
            <a:ext cx="4724860" cy="515088"/>
            <a:chOff x="575604" y="4155926"/>
            <a:chExt cx="4724860" cy="515088"/>
          </a:xfrm>
        </p:grpSpPr>
        <p:pic>
          <p:nvPicPr>
            <p:cNvPr id="21" name="Picture 2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75604" y="4155926"/>
              <a:ext cx="468004" cy="4959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1050852" y="4301682"/>
              <a:ext cx="42496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zh-CN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WenQuanYi Micro Hei"/>
                  <a:cs typeface="Lohit Hindi"/>
                </a:rPr>
                <a:t> </a:t>
              </a:r>
              <a:r>
                <a:rPr lang="ru-RU" altLang="zh-CN" b="1" dirty="0" smtClean="0">
                  <a:solidFill>
                    <a:srgbClr val="1F497D">
                      <a:lumMod val="50000"/>
                    </a:srgbClr>
                  </a:solidFill>
                  <a:latin typeface="Bookman Old Style" pitchFamily="18" charset="0"/>
                  <a:ea typeface="WenQuanYi Micro Hei"/>
                  <a:cs typeface="Lohit Hindi"/>
                </a:rPr>
                <a:t>Физическое развитие – </a:t>
              </a:r>
              <a:r>
                <a:rPr lang="ru-RU" altLang="zh-CN" b="1" dirty="0" smtClean="0">
                  <a:solidFill>
                    <a:srgbClr val="FF0000"/>
                  </a:solidFill>
                  <a:latin typeface="Bookman Old Style" pitchFamily="18" charset="0"/>
                  <a:ea typeface="WenQuanYi Micro Hei"/>
                  <a:cs typeface="Lohit Hindi"/>
                </a:rPr>
                <a:t>20%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997443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33468"/>
            <a:ext cx="9180512" cy="5164038"/>
          </a:xfrm>
          <a:prstGeom prst="rect">
            <a:avLst/>
          </a:prstGeom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344" y="-288752"/>
            <a:ext cx="5154184" cy="5419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>
            <a:bevelT w="82550" h="44450" prst="angle"/>
            <a:bevelB w="82550" h="44450" prst="angle"/>
            <a:contourClr>
              <a:schemeClr val="accent3">
                <a:lumMod val="40000"/>
                <a:lumOff val="6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7459" y="991584"/>
            <a:ext cx="9144000" cy="2858650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sx="127000" sy="127000" algn="tl" rotWithShape="0">
              <a:schemeClr val="tx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667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-92546"/>
            <a:ext cx="87129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Показатели здоровья </a:t>
            </a:r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сердечно-сосудистой </a:t>
            </a:r>
            <a:endParaRPr lang="en-US" sz="32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 </a:t>
            </a:r>
            <a:r>
              <a:rPr 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центральной нервной системы</a:t>
            </a:r>
          </a:p>
        </p:txBody>
      </p:sp>
      <p:pic>
        <p:nvPicPr>
          <p:cNvPr id="1026" name="Диаграмма 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16" y="1152128"/>
            <a:ext cx="4860540" cy="397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http://social.kamenka.pnzreg.ru/files/social_kamenka_pnzreg_ru/uszn_kamenka/sam_1968.jpg"/>
          <p:cNvPicPr>
            <a:picLocks noChangeAspect="1" noChangeArrowheads="1"/>
          </p:cNvPicPr>
          <p:nvPr/>
        </p:nvPicPr>
        <p:blipFill rotWithShape="1">
          <a:blip r:embed="rId6" cstate="print">
            <a:extLst/>
          </a:blip>
          <a:srcRect l="8607" t="2791" b="8354"/>
          <a:stretch/>
        </p:blipFill>
        <p:spPr bwMode="auto">
          <a:xfrm>
            <a:off x="4547875" y="1167594"/>
            <a:ext cx="2616413" cy="1908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Picture 8" descr="http://school5bk.ru/images/p191_sdc13670.jpg"/>
          <p:cNvPicPr>
            <a:picLocks noChangeAspect="1" noChangeArrowheads="1"/>
          </p:cNvPicPr>
          <p:nvPr/>
        </p:nvPicPr>
        <p:blipFill rotWithShape="1">
          <a:blip r:embed="rId7">
            <a:extLst/>
          </a:blip>
          <a:srcRect t="20513" b="7481"/>
          <a:stretch/>
        </p:blipFill>
        <p:spPr bwMode="auto">
          <a:xfrm>
            <a:off x="7155433" y="1131590"/>
            <a:ext cx="2025079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" name="Picture 6" descr="https://doc.ua/uploads/1/2/7/0/4/12704/720x330/crop_resize_width_height/fouetlvhfgfzigpogotrrfwbt_3pb4i_od88an1bha4.jpg"/>
          <p:cNvPicPr>
            <a:picLocks noChangeAspect="1" noChangeArrowheads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 bwMode="auto">
          <a:xfrm>
            <a:off x="4553745" y="3043437"/>
            <a:ext cx="4626768" cy="2120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59296883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33468"/>
            <a:ext cx="9180512" cy="5164038"/>
          </a:xfrm>
          <a:prstGeom prst="rect">
            <a:avLst/>
          </a:prstGeom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344" y="-288752"/>
            <a:ext cx="5154184" cy="5419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>
            <a:bevelT w="82550" h="44450" prst="angle"/>
            <a:bevelB w="82550" h="44450" prst="angle"/>
            <a:contourClr>
              <a:schemeClr val="accent3">
                <a:lumMod val="40000"/>
                <a:lumOff val="6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7459" y="991584"/>
            <a:ext cx="9144000" cy="2858650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sx="127000" sy="127000" algn="tl" rotWithShape="0">
              <a:schemeClr val="tx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667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47285"/>
            <a:ext cx="87129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Мониторинг </a:t>
            </a:r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показателей </a:t>
            </a:r>
            <a:r>
              <a:rPr 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углубленного осмотра обучающихся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3074" name="Диаграмма 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008" y="1635646"/>
            <a:ext cx="549850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6" r="25718"/>
          <a:stretch/>
        </p:blipFill>
        <p:spPr bwMode="auto">
          <a:xfrm>
            <a:off x="1259632" y="3138804"/>
            <a:ext cx="2412951" cy="202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Рисунок 11" descr="сп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6512" y="1244799"/>
            <a:ext cx="2592288" cy="190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6005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33468"/>
            <a:ext cx="9180512" cy="5164038"/>
          </a:xfrm>
          <a:prstGeom prst="rect">
            <a:avLst/>
          </a:prstGeom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-288752"/>
            <a:ext cx="5154184" cy="5419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>
            <a:bevelT w="82550" h="44450" prst="angle"/>
            <a:bevelB w="82550" h="44450" prst="angle"/>
            <a:contourClr>
              <a:schemeClr val="accent3">
                <a:lumMod val="40000"/>
                <a:lumOff val="6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125" name="Заголовок 1"/>
          <p:cNvSpPr>
            <a:spLocks noGrp="1"/>
          </p:cNvSpPr>
          <p:nvPr>
            <p:ph type="title"/>
          </p:nvPr>
        </p:nvSpPr>
        <p:spPr>
          <a:xfrm>
            <a:off x="0" y="-164554"/>
            <a:ext cx="9144000" cy="660401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Охват обучающихся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социально–психологическим тестированием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54720934"/>
              </p:ext>
            </p:extLst>
          </p:nvPr>
        </p:nvGraphicFramePr>
        <p:xfrm>
          <a:off x="251074" y="843558"/>
          <a:ext cx="8352928" cy="3348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31640" y="2104256"/>
            <a:ext cx="75608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tx2"/>
                </a:solidFill>
                <a:latin typeface="+mn-lt"/>
              </a:rPr>
              <a:t>2013 </a:t>
            </a:r>
            <a:endParaRPr lang="ru-RU" sz="20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3908" y="1275606"/>
            <a:ext cx="75608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tx2"/>
                </a:solidFill>
                <a:latin typeface="+mn-lt"/>
              </a:rPr>
              <a:t>2014</a:t>
            </a:r>
            <a:endParaRPr lang="ru-RU" sz="20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6136" y="1024136"/>
            <a:ext cx="79208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/>
                </a:solidFill>
                <a:latin typeface="+mn-lt"/>
              </a:rPr>
              <a:t>2015 </a:t>
            </a:r>
            <a:endParaRPr lang="ru-RU" sz="20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3147814"/>
            <a:ext cx="189549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+mn-lt"/>
              </a:rPr>
              <a:t>9,4</a:t>
            </a:r>
          </a:p>
          <a:p>
            <a:pPr algn="ctr"/>
            <a:r>
              <a:rPr lang="ru-RU" sz="2000" b="1" i="1" dirty="0">
                <a:solidFill>
                  <a:schemeClr val="tx2"/>
                </a:solidFill>
                <a:latin typeface="+mn-lt"/>
              </a:rPr>
              <a:t>т</a:t>
            </a:r>
            <a:r>
              <a:rPr lang="ru-RU" sz="2000" b="1" i="1" dirty="0" smtClean="0">
                <a:solidFill>
                  <a:schemeClr val="tx2"/>
                </a:solidFill>
                <a:latin typeface="+mn-lt"/>
              </a:rPr>
              <a:t>ыс. учащихся 9-х классов </a:t>
            </a:r>
            <a:endParaRPr lang="ru-RU" sz="20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0272" y="1702653"/>
            <a:ext cx="189549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+mn-lt"/>
              </a:rPr>
              <a:t>142,5</a:t>
            </a:r>
          </a:p>
          <a:p>
            <a:pPr algn="ctr"/>
            <a:r>
              <a:rPr lang="ru-RU" sz="2000" b="1" i="1" dirty="0">
                <a:solidFill>
                  <a:schemeClr val="tx2"/>
                </a:solidFill>
                <a:latin typeface="+mn-lt"/>
              </a:rPr>
              <a:t>т</a:t>
            </a:r>
            <a:r>
              <a:rPr lang="ru-RU" sz="2000" b="1" i="1" dirty="0" smtClean="0">
                <a:solidFill>
                  <a:schemeClr val="tx2"/>
                </a:solidFill>
                <a:latin typeface="+mn-lt"/>
              </a:rPr>
              <a:t>ыс. учащихся 6 - 10-х классов </a:t>
            </a:r>
            <a:endParaRPr lang="ru-RU" sz="2000" b="1" i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26" name="Рисунок 3" descr="Описание: C:\Users\ostapenko_av\AppData\Local\Microsoft\Windows\Temporary Internet Files\Content.Outlook\KYX2VQIO\IMG_510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232" y="2858403"/>
            <a:ext cx="4364768" cy="230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275856" y="2304311"/>
            <a:ext cx="189549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+mn-lt"/>
              </a:rPr>
              <a:t>34,9</a:t>
            </a:r>
          </a:p>
          <a:p>
            <a:pPr algn="ctr"/>
            <a:r>
              <a:rPr lang="ru-RU" sz="2000" b="1" i="1" dirty="0">
                <a:solidFill>
                  <a:schemeClr val="tx2"/>
                </a:solidFill>
                <a:latin typeface="+mn-lt"/>
              </a:rPr>
              <a:t>т</a:t>
            </a:r>
            <a:r>
              <a:rPr lang="ru-RU" sz="2000" b="1" i="1" dirty="0" smtClean="0">
                <a:solidFill>
                  <a:schemeClr val="tx2"/>
                </a:solidFill>
                <a:latin typeface="+mn-lt"/>
              </a:rPr>
              <a:t>ыс. учащихся 7 - 10-х классов </a:t>
            </a:r>
            <a:endParaRPr lang="ru-RU" sz="2000" b="1" i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732449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33468"/>
            <a:ext cx="9180512" cy="5164038"/>
          </a:xfrm>
          <a:prstGeom prst="rect">
            <a:avLst/>
          </a:prstGeom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344" y="-288752"/>
            <a:ext cx="5154184" cy="5419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>
            <a:bevelT w="82550" h="44450" prst="angle"/>
            <a:bevelB w="82550" h="44450" prst="angle"/>
            <a:contourClr>
              <a:schemeClr val="accent3">
                <a:lumMod val="40000"/>
                <a:lumOff val="6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7459" y="991584"/>
            <a:ext cx="9144000" cy="2858650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sx="127000" sy="127000" algn="tl" rotWithShape="0">
              <a:schemeClr val="tx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667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-92546"/>
            <a:ext cx="87129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Показатели социально-психологического </a:t>
            </a:r>
            <a:r>
              <a:rPr 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мониторинга</a:t>
            </a:r>
          </a:p>
        </p:txBody>
      </p:sp>
      <p:pic>
        <p:nvPicPr>
          <p:cNvPr id="2050" name="Диаграмма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2806"/>
            <a:ext cx="6405463" cy="400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http://i.t30p.ru/2KN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2806"/>
            <a:ext cx="2592287" cy="197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volganews.ru/upload/iblock/82d/82dbae603b2c823a3591b0d750bcbbc1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30370"/>
            <a:ext cx="2592288" cy="1689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828187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282" y="-20538"/>
            <a:ext cx="9180512" cy="5164038"/>
          </a:xfrm>
          <a:prstGeom prst="rect">
            <a:avLst/>
          </a:prstGeom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344" y="-288752"/>
            <a:ext cx="5154184" cy="5419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>
            <a:bevelT w="82550" h="44450" prst="angle"/>
            <a:bevelB w="82550" h="44450" prst="angle"/>
            <a:contourClr>
              <a:schemeClr val="accent3">
                <a:lumMod val="40000"/>
                <a:lumOff val="6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284410" y="249833"/>
            <a:ext cx="9328150" cy="593725"/>
          </a:xfrm>
        </p:spPr>
        <p:txBody>
          <a:bodyPr/>
          <a:lstStyle/>
          <a:p>
            <a:pPr algn="l" eaLnBrk="1" hangingPunct="1"/>
            <a:r>
              <a:rPr lang="ru-RU" sz="3200" b="1" dirty="0" smtClean="0">
                <a:solidFill>
                  <a:schemeClr val="bg1"/>
                </a:solidFill>
              </a:rPr>
              <a:t>Охрана здоровья обучающихся</a:t>
            </a:r>
            <a:r>
              <a:rPr lang="en-US" sz="3200" b="1" dirty="0" smtClean="0">
                <a:solidFill>
                  <a:schemeClr val="bg1"/>
                </a:solidFill>
              </a:rPr>
              <a:t/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ст. 41 ФЗ от 29.12.2012 № 273 – ФЗ «Об образовании в РФ»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491630"/>
            <a:ext cx="5410263" cy="3606842"/>
          </a:xfrm>
          <a:prstGeom prst="rect">
            <a:avLst/>
          </a:prstGeom>
        </p:spPr>
      </p:pic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59309749"/>
              </p:ext>
            </p:extLst>
          </p:nvPr>
        </p:nvGraphicFramePr>
        <p:xfrm>
          <a:off x="3059230" y="95602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76633744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33468"/>
            <a:ext cx="9180512" cy="5164038"/>
          </a:xfrm>
          <a:prstGeom prst="rect">
            <a:avLst/>
          </a:prstGeom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344" y="-288752"/>
            <a:ext cx="5154184" cy="5419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>
            <a:bevelT w="82550" h="44450" prst="angle"/>
            <a:bevelB w="82550" h="44450" prst="angle"/>
            <a:contourClr>
              <a:schemeClr val="accent3">
                <a:lumMod val="40000"/>
                <a:lumOff val="6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7459" y="991584"/>
            <a:ext cx="9144000" cy="2858650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sx="127000" sy="127000" algn="tl" rotWithShape="0">
              <a:schemeClr val="tx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667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-20538"/>
            <a:ext cx="813690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Методическое обеспечение проекта </a:t>
            </a:r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 </a:t>
            </a:r>
            <a:r>
              <a:rPr 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здоровьесбережению в Ростовской области</a:t>
            </a:r>
          </a:p>
        </p:txBody>
      </p:sp>
      <p:pic>
        <p:nvPicPr>
          <p:cNvPr id="9" name="Picture 4" descr="C:\Users\Алена\Desktop\ЦЕНТР ЗДОРОВЬЕСБЕРЕЖЕНИЯ\113___10\IMG_12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4208" y="1014818"/>
            <a:ext cx="2375449" cy="164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5236" y="1923678"/>
            <a:ext cx="2396564" cy="18002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5559304" y="3723878"/>
            <a:ext cx="3477192" cy="11438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Подготовлена электронная библиотека методических разработок для специалистов образовательных организаций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96912" y="2435945"/>
            <a:ext cx="6039584" cy="11439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Проведено: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17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обучающих практико-ориентированных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семинаров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всероссийская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конференция 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областная научно-практическая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конференция</a:t>
            </a:r>
            <a:endParaRPr lang="ru-RU" sz="1600" b="1" dirty="0">
              <a:solidFill>
                <a:schemeClr val="tx2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2053" y="3804137"/>
            <a:ext cx="4996011" cy="10718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Разработаны методические рекомендации по организации здоровьесберегающей деятельности для школ Ростовской области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1131590"/>
            <a:ext cx="5904656" cy="6705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800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специалистов системы образования повысили квалификацию по направлению здоровьесбережения </a:t>
            </a:r>
          </a:p>
        </p:txBody>
      </p:sp>
    </p:spTree>
    <p:extLst>
      <p:ext uri="{BB962C8B-B14F-4D97-AF65-F5344CB8AC3E}">
        <p14:creationId xmlns:p14="http://schemas.microsoft.com/office/powerpoint/2010/main" val="37617522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15" y="0"/>
            <a:ext cx="9180512" cy="5164038"/>
          </a:xfrm>
          <a:prstGeom prst="rect">
            <a:avLst/>
          </a:prstGeom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8713" y="-288752"/>
            <a:ext cx="5154184" cy="5419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>
            <a:bevelT w="82550" h="44450" prst="angle"/>
            <a:bevelB w="82550" h="44450" prst="angle"/>
            <a:contourClr>
              <a:schemeClr val="accent3">
                <a:lumMod val="40000"/>
                <a:lumOff val="6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461" name="Прямоугольник 1"/>
          <p:cNvSpPr>
            <a:spLocks noChangeArrowheads="1"/>
          </p:cNvSpPr>
          <p:nvPr/>
        </p:nvSpPr>
        <p:spPr bwMode="auto">
          <a:xfrm>
            <a:off x="-540568" y="221615"/>
            <a:ext cx="561662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Пилотный </a:t>
            </a:r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проект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Современная </a:t>
            </a:r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модель </a:t>
            </a:r>
            <a:r>
              <a:rPr 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охраны здоровья детей в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общеобразовательных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организациях»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597202"/>
            <a:ext cx="4029597" cy="25668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846" y="-20538"/>
            <a:ext cx="4094666" cy="3075806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41531177"/>
              </p:ext>
            </p:extLst>
          </p:nvPr>
        </p:nvGraphicFramePr>
        <p:xfrm>
          <a:off x="3419872" y="1908946"/>
          <a:ext cx="5112568" cy="323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7535225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33468"/>
            <a:ext cx="9180512" cy="5164038"/>
          </a:xfrm>
          <a:prstGeom prst="rect">
            <a:avLst/>
          </a:prstGeom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388" y="134939"/>
            <a:ext cx="936228" cy="923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344" y="-288752"/>
            <a:ext cx="5154184" cy="5419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>
            <a:bevelT w="82550" h="44450" prst="angle"/>
            <a:bevelB w="82550" h="44450" prst="angle"/>
            <a:contourClr>
              <a:schemeClr val="accent3">
                <a:lumMod val="40000"/>
                <a:lumOff val="6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7459" y="991584"/>
            <a:ext cx="9144000" cy="2858650"/>
          </a:xfrm>
          <a:prstGeom prst="roundRect">
            <a:avLst/>
          </a:prstGeom>
          <a:noFill/>
          <a:ln>
            <a:noFill/>
          </a:ln>
          <a:effectLst>
            <a:outerShdw blurRad="50800" dist="38100" dir="2700000" sx="127000" sy="127000" algn="tl" rotWithShape="0">
              <a:schemeClr val="tx1">
                <a:alpha val="5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667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 реализации пилотного проекта по созданию единого </a:t>
            </a:r>
            <a:r>
              <a:rPr lang="ru-RU" sz="3600" b="1" dirty="0" err="1">
                <a:solidFill>
                  <a:srgbClr val="FF0000"/>
                </a:solidFill>
              </a:rPr>
              <a:t>здоровьесберегающего</a:t>
            </a:r>
            <a:r>
              <a:rPr lang="ru-RU" sz="3600" b="1" dirty="0">
                <a:solidFill>
                  <a:srgbClr val="FF0000"/>
                </a:solidFill>
              </a:rPr>
              <a:t> образовательного пространства в Ростовской области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47502" y="3507854"/>
            <a:ext cx="8353425" cy="14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Font typeface="Arial" charset="0"/>
              <a:buNone/>
              <a:defRPr/>
            </a:pPr>
            <a:endParaRPr lang="ru-RU" altLang="ru-RU" sz="2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ru-RU" altLang="ru-RU" sz="2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19121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33468"/>
            <a:ext cx="9180512" cy="5164038"/>
          </a:xfrm>
          <a:prstGeom prst="rect">
            <a:avLst/>
          </a:prstGeom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344" y="-288752"/>
            <a:ext cx="5154184" cy="5419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>
            <a:bevelT w="82550" h="44450" prst="angle"/>
            <a:bevelB w="82550" h="44450" prst="angle"/>
            <a:contourClr>
              <a:schemeClr val="accent3">
                <a:lumMod val="40000"/>
                <a:lumOff val="6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125" name="Заголовок 1"/>
          <p:cNvSpPr>
            <a:spLocks noGrp="1"/>
          </p:cNvSpPr>
          <p:nvPr>
            <p:ph type="title"/>
          </p:nvPr>
        </p:nvSpPr>
        <p:spPr>
          <a:xfrm>
            <a:off x="35496" y="-20538"/>
            <a:ext cx="6191672" cy="660401"/>
          </a:xfrm>
        </p:spPr>
        <p:txBody>
          <a:bodyPr/>
          <a:lstStyle/>
          <a:p>
            <a:pPr algn="l" eaLnBrk="1" hangingPunct="1"/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Медицинское сопровождение 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образовательного процесса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71" y="-21795"/>
            <a:ext cx="3568342" cy="2377521"/>
          </a:xfrm>
          <a:prstGeom prst="rect">
            <a:avLst/>
          </a:prstGeom>
        </p:spPr>
      </p:pic>
      <p:pic>
        <p:nvPicPr>
          <p:cNvPr id="14" name="Рисунок 13" descr="http://g.gazetaprawna.pl/p/_wspolne/pliki/1140000/1140912-lekarz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55726"/>
            <a:ext cx="4032448" cy="27877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193021"/>
              </p:ext>
            </p:extLst>
          </p:nvPr>
        </p:nvGraphicFramePr>
        <p:xfrm>
          <a:off x="18945" y="1503410"/>
          <a:ext cx="5292588" cy="3300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395536" y="1347614"/>
            <a:ext cx="2520280" cy="54006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accent1">
                <a:hueOff val="0"/>
                <a:satOff val="0"/>
                <a:lumOff val="0"/>
              </a:schemeClr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394 </a:t>
            </a:r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договора с ЛПУ на оказание мед. помощи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87824" y="3147814"/>
            <a:ext cx="2520280" cy="54006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accent1">
                <a:hueOff val="0"/>
                <a:satOff val="0"/>
                <a:lumOff val="0"/>
              </a:schemeClr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699 </a:t>
            </a:r>
            <a:r>
              <a:rPr lang="ru-RU" sz="1600" b="1" dirty="0" smtClean="0">
                <a:solidFill>
                  <a:srgbClr val="002060"/>
                </a:solidFill>
                <a:cs typeface="Arial" pitchFamily="34" charset="0"/>
              </a:rPr>
              <a:t>школьных кабинетов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83568" y="4443958"/>
            <a:ext cx="4248472" cy="43204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1088 </a:t>
            </a:r>
            <a:r>
              <a:rPr lang="ru-RU" sz="16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общеобразовательных организаций</a:t>
            </a:r>
            <a:endParaRPr lang="ru-RU" sz="1600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160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60" y="-33468"/>
            <a:ext cx="9180512" cy="5164038"/>
          </a:xfrm>
          <a:prstGeom prst="rect">
            <a:avLst/>
          </a:prstGeom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344" y="-183276"/>
            <a:ext cx="5154184" cy="5419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>
            <a:bevelT w="82550" h="44450" prst="angle"/>
            <a:bevelB w="82550" h="44450" prst="angle"/>
            <a:contourClr>
              <a:schemeClr val="accent3">
                <a:lumMod val="40000"/>
                <a:lumOff val="6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35496" y="42759"/>
            <a:ext cx="8064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Организация питания обучающихся</a:t>
            </a:r>
          </a:p>
        </p:txBody>
      </p:sp>
      <p:pic>
        <p:nvPicPr>
          <p:cNvPr id="22" name="Рисунок 21" descr="стол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6512" y="2044828"/>
            <a:ext cx="2814797" cy="2111098"/>
          </a:xfrm>
          <a:prstGeom prst="rect">
            <a:avLst/>
          </a:prstGeom>
        </p:spPr>
      </p:pic>
      <p:pic>
        <p:nvPicPr>
          <p:cNvPr id="23" name="Picture 4" descr="DSC_039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48" b="9886"/>
          <a:stretch/>
        </p:blipFill>
        <p:spPr bwMode="auto">
          <a:xfrm>
            <a:off x="6588223" y="3722"/>
            <a:ext cx="2592289" cy="187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272852" y="843558"/>
            <a:ext cx="5451276" cy="309584"/>
          </a:xfrm>
          <a:prstGeom prst="rect">
            <a:avLst/>
          </a:prstGeom>
          <a:ln>
            <a:solidFill>
              <a:srgbClr val="000066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Скругленный прямоугольник 15"/>
          <p:cNvSpPr/>
          <p:nvPr/>
        </p:nvSpPr>
        <p:spPr>
          <a:xfrm>
            <a:off x="467544" y="627534"/>
            <a:ext cx="5137491" cy="8522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96 % </a:t>
            </a:r>
            <a:r>
              <a:rPr lang="ru-RU" sz="1600" b="1" dirty="0" smtClean="0">
                <a:solidFill>
                  <a:schemeClr val="tx2"/>
                </a:solidFill>
                <a:cs typeface="Arial" pitchFamily="34" charset="0"/>
              </a:rPr>
              <a:t>имеют условия для </a:t>
            </a:r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100%</a:t>
            </a:r>
            <a:r>
              <a:rPr lang="ru-RU" sz="1600" b="1" dirty="0" smtClean="0">
                <a:solidFill>
                  <a:schemeClr val="tx2"/>
                </a:solidFill>
                <a:cs typeface="Arial" pitchFamily="34" charset="0"/>
              </a:rPr>
              <a:t> организации горячего питания: </a:t>
            </a:r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924</a:t>
            </a:r>
            <a:r>
              <a:rPr lang="ru-RU" sz="1600" b="1" dirty="0" smtClean="0">
                <a:solidFill>
                  <a:schemeClr val="tx2"/>
                </a:solidFill>
                <a:cs typeface="Arial" pitchFamily="34" charset="0"/>
              </a:rPr>
              <a:t> пищеблока,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156</a:t>
            </a:r>
            <a:r>
              <a:rPr lang="ru-RU" sz="1600" b="1" dirty="0" smtClean="0">
                <a:solidFill>
                  <a:schemeClr val="tx2"/>
                </a:solidFill>
                <a:cs typeface="Arial" pitchFamily="34" charset="0"/>
              </a:rPr>
              <a:t> буфетов- раздаточных</a:t>
            </a:r>
            <a:endParaRPr lang="ru-RU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513212" y="2261631"/>
            <a:ext cx="5451276" cy="526143"/>
            <a:chOff x="395536" y="2261631"/>
            <a:chExt cx="5451276" cy="52614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95536" y="2355726"/>
              <a:ext cx="5451276" cy="309584"/>
            </a:xfrm>
            <a:prstGeom prst="rect">
              <a:avLst/>
            </a:prstGeom>
            <a:ln>
              <a:solidFill>
                <a:srgbClr val="00006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13"/>
            <p:cNvSpPr/>
            <p:nvPr/>
          </p:nvSpPr>
          <p:spPr>
            <a:xfrm>
              <a:off x="565304" y="2261631"/>
              <a:ext cx="5137491" cy="52614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6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600" b="1" dirty="0" smtClean="0">
                  <a:solidFill>
                    <a:srgbClr val="C00000"/>
                  </a:solidFill>
                  <a:cs typeface="Arial" pitchFamily="34" charset="0"/>
                </a:rPr>
                <a:t>98% </a:t>
              </a:r>
              <a:r>
                <a:rPr lang="ru-RU" sz="1600" b="1" dirty="0" smtClean="0">
                  <a:solidFill>
                    <a:srgbClr val="002060"/>
                  </a:solidFill>
                  <a:cs typeface="Arial" pitchFamily="34" charset="0"/>
                </a:rPr>
                <a:t>школьников охвачено горячим питанием</a:t>
              </a:r>
              <a:endParaRPr lang="ru-RU" sz="16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5" name="Скругленный прямоугольник 24"/>
          <p:cNvSpPr/>
          <p:nvPr/>
        </p:nvSpPr>
        <p:spPr>
          <a:xfrm>
            <a:off x="1763688" y="1436632"/>
            <a:ext cx="4248472" cy="57606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536 </a:t>
            </a:r>
            <a:r>
              <a:rPr lang="ru-RU" sz="16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пищеблоков оборудованы в рамках ПНП на сумму</a:t>
            </a:r>
            <a:r>
              <a:rPr lang="ru-RU" sz="16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877,1 </a:t>
            </a:r>
            <a:r>
              <a:rPr lang="ru-RU" sz="1600" b="1" dirty="0" smtClean="0">
                <a:solidFill>
                  <a:srgbClr val="000066"/>
                </a:solidFill>
                <a:cs typeface="Arial" panose="020B0604020202020204" pitchFamily="34" charset="0"/>
              </a:rPr>
              <a:t>млн. рублей</a:t>
            </a:r>
            <a:endParaRPr lang="ru-RU" sz="1600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51520" y="4130589"/>
            <a:ext cx="5451276" cy="673409"/>
            <a:chOff x="3612548" y="4130589"/>
            <a:chExt cx="5451276" cy="673409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612548" y="4312501"/>
              <a:ext cx="5451276" cy="309584"/>
            </a:xfrm>
            <a:prstGeom prst="rect">
              <a:avLst/>
            </a:prstGeom>
            <a:ln>
              <a:solidFill>
                <a:srgbClr val="00006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17"/>
            <p:cNvSpPr/>
            <p:nvPr/>
          </p:nvSpPr>
          <p:spPr>
            <a:xfrm>
              <a:off x="3826996" y="4130589"/>
              <a:ext cx="5065482" cy="67340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6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600" b="1" dirty="0" smtClean="0">
                  <a:solidFill>
                    <a:srgbClr val="C00000"/>
                  </a:solidFill>
                </a:rPr>
                <a:t>1</a:t>
              </a:r>
              <a:r>
                <a:rPr lang="en-US" sz="1600" b="1" dirty="0" smtClean="0">
                  <a:solidFill>
                    <a:srgbClr val="C00000"/>
                  </a:solidFill>
                </a:rPr>
                <a:t>40</a:t>
              </a:r>
              <a:r>
                <a:rPr lang="ru-RU" sz="1600" b="1" dirty="0" smtClean="0">
                  <a:solidFill>
                    <a:srgbClr val="C00000"/>
                  </a:solidFill>
                </a:rPr>
                <a:t> </a:t>
              </a:r>
              <a:r>
                <a:rPr lang="ru-RU" sz="1600" b="1" dirty="0" smtClean="0">
                  <a:solidFill>
                    <a:srgbClr val="000066"/>
                  </a:solidFill>
                </a:rPr>
                <a:t>тыс</a:t>
              </a:r>
              <a:r>
                <a:rPr lang="ru-RU" sz="1600" b="1" dirty="0" smtClean="0">
                  <a:solidFill>
                    <a:srgbClr val="000066"/>
                  </a:solidFill>
                </a:rPr>
                <a:t>.</a:t>
              </a:r>
              <a:r>
                <a:rPr lang="ru-RU" sz="1600" b="1" dirty="0" smtClean="0">
                  <a:solidFill>
                    <a:srgbClr val="C00000"/>
                  </a:solidFill>
                </a:rPr>
                <a:t> </a:t>
              </a:r>
              <a:r>
                <a:rPr lang="ru-RU" sz="1600" b="1" dirty="0" smtClean="0">
                  <a:solidFill>
                    <a:srgbClr val="000066"/>
                  </a:solidFill>
                </a:rPr>
                <a:t>обучающихся начальной школы получают дополнительное молочное питание</a:t>
              </a:r>
              <a:endParaRPr lang="ru-RU" sz="1600" b="1" dirty="0">
                <a:solidFill>
                  <a:srgbClr val="000066"/>
                </a:solidFill>
              </a:endParaRPr>
            </a:p>
          </p:txBody>
        </p:sp>
      </p:grpSp>
      <p:pic>
        <p:nvPicPr>
          <p:cNvPr id="29" name="Picture 8" descr="DSC_510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r="4091"/>
          <a:stretch/>
        </p:blipFill>
        <p:spPr bwMode="auto">
          <a:xfrm>
            <a:off x="6156177" y="2874541"/>
            <a:ext cx="3024335" cy="228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691680" y="3003798"/>
            <a:ext cx="5451276" cy="561664"/>
            <a:chOff x="3585220" y="3234222"/>
            <a:chExt cx="5451276" cy="561664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585220" y="3360262"/>
              <a:ext cx="5451276" cy="309584"/>
            </a:xfrm>
            <a:prstGeom prst="rect">
              <a:avLst/>
            </a:prstGeom>
            <a:ln>
              <a:solidFill>
                <a:srgbClr val="000066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Скругленный прямоугольник 12"/>
            <p:cNvSpPr/>
            <p:nvPr/>
          </p:nvSpPr>
          <p:spPr>
            <a:xfrm>
              <a:off x="3754988" y="3234222"/>
              <a:ext cx="5137490" cy="5616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6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1600" b="1" dirty="0" smtClean="0">
                  <a:solidFill>
                    <a:srgbClr val="C00000"/>
                  </a:solidFill>
                </a:rPr>
                <a:t>40% </a:t>
              </a:r>
              <a:r>
                <a:rPr lang="ru-RU" sz="1600" b="1" dirty="0" smtClean="0">
                  <a:solidFill>
                    <a:srgbClr val="000066"/>
                  </a:solidFill>
                </a:rPr>
                <a:t>обучающихся охвачено 2-х разовым питанием</a:t>
              </a:r>
              <a:endParaRPr lang="ru-RU" sz="1600" b="1" dirty="0">
                <a:solidFill>
                  <a:srgbClr val="00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3354032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33468"/>
            <a:ext cx="9180512" cy="5164038"/>
          </a:xfrm>
          <a:prstGeom prst="rect">
            <a:avLst/>
          </a:prstGeom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344" y="-288752"/>
            <a:ext cx="5154184" cy="5419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>
            <a:bevelT w="82550" h="44450" prst="angle"/>
            <a:bevelB w="82550" h="44450" prst="angle"/>
            <a:contourClr>
              <a:schemeClr val="accent3">
                <a:lumMod val="40000"/>
                <a:lumOff val="6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125" name="Заголовок 1"/>
          <p:cNvSpPr>
            <a:spLocks noGrp="1"/>
          </p:cNvSpPr>
          <p:nvPr>
            <p:ph type="title"/>
          </p:nvPr>
        </p:nvSpPr>
        <p:spPr>
          <a:xfrm>
            <a:off x="0" y="-92546"/>
            <a:ext cx="9144000" cy="660401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Социально–психологическое сопровождение образовательного процесса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72300"/>
            <a:ext cx="5256584" cy="197121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892621"/>
            <a:ext cx="3384376" cy="22508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06" y="2931790"/>
            <a:ext cx="3267906" cy="2215530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69517385"/>
              </p:ext>
            </p:extLst>
          </p:nvPr>
        </p:nvGraphicFramePr>
        <p:xfrm>
          <a:off x="377280" y="1028030"/>
          <a:ext cx="83529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602187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15" y="0"/>
            <a:ext cx="9180512" cy="5164038"/>
          </a:xfrm>
          <a:prstGeom prst="rect">
            <a:avLst/>
          </a:prstGeom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8713" y="-288752"/>
            <a:ext cx="5154184" cy="5419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>
            <a:bevelT w="82550" h="44450" prst="angle"/>
            <a:bevelB w="82550" h="44450" prst="angle"/>
            <a:contourClr>
              <a:schemeClr val="accent3">
                <a:lumMod val="40000"/>
                <a:lumOff val="6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35496" y="54372"/>
            <a:ext cx="531761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Оздоровление обучающихся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средствами физической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культуры и спорта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6"/>
          <a:stretch/>
        </p:blipFill>
        <p:spPr bwMode="auto">
          <a:xfrm>
            <a:off x="5353110" y="267494"/>
            <a:ext cx="383461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-138479" y="1815441"/>
            <a:ext cx="8705757" cy="3276589"/>
            <a:chOff x="323528" y="1419622"/>
            <a:chExt cx="8705757" cy="3276589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23528" y="1419622"/>
              <a:ext cx="3017125" cy="972333"/>
              <a:chOff x="455068" y="39582"/>
              <a:chExt cx="3017125" cy="972333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9" name="Нашивка 8"/>
              <p:cNvSpPr/>
              <p:nvPr/>
            </p:nvSpPr>
            <p:spPr>
              <a:xfrm>
                <a:off x="455068" y="39582"/>
                <a:ext cx="3017125" cy="972333"/>
              </a:xfrm>
              <a:prstGeom prst="chevron">
                <a:avLst/>
              </a:prstGeom>
              <a:solidFill>
                <a:schemeClr val="tx2">
                  <a:alpha val="90000"/>
                </a:schemeClr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Нашивка 4"/>
              <p:cNvSpPr/>
              <p:nvPr/>
            </p:nvSpPr>
            <p:spPr>
              <a:xfrm>
                <a:off x="941235" y="39582"/>
                <a:ext cx="2044792" cy="9723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10160" rIns="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rPr>
                  <a:t>Учебная 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rPr>
                  <a:t>деятельность</a:t>
                </a:r>
                <a:endParaRPr lang="ru-RU" sz="1600" b="1" kern="12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323528" y="2498136"/>
              <a:ext cx="3017125" cy="972333"/>
              <a:chOff x="455068" y="39582"/>
              <a:chExt cx="3017125" cy="972333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7" name="Нашивка 16"/>
              <p:cNvSpPr/>
              <p:nvPr/>
            </p:nvSpPr>
            <p:spPr>
              <a:xfrm>
                <a:off x="455068" y="39582"/>
                <a:ext cx="3017125" cy="972333"/>
              </a:xfrm>
              <a:prstGeom prst="chevron">
                <a:avLst/>
              </a:prstGeom>
              <a:solidFill>
                <a:schemeClr val="tx2">
                  <a:alpha val="90000"/>
                </a:schemeClr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Нашивка 4"/>
              <p:cNvSpPr/>
              <p:nvPr/>
            </p:nvSpPr>
            <p:spPr>
              <a:xfrm>
                <a:off x="941235" y="39582"/>
                <a:ext cx="2044792" cy="9723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10160" rIns="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rPr>
                  <a:t>Внеурочная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rPr>
                  <a:t>деятельность</a:t>
                </a:r>
                <a:endParaRPr lang="ru-RU" sz="1600" b="1" kern="12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6012160" y="3723878"/>
              <a:ext cx="3017125" cy="972333"/>
              <a:chOff x="455068" y="39582"/>
              <a:chExt cx="3017125" cy="972333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0" name="Нашивка 19"/>
              <p:cNvSpPr/>
              <p:nvPr/>
            </p:nvSpPr>
            <p:spPr>
              <a:xfrm>
                <a:off x="455068" y="39582"/>
                <a:ext cx="3017125" cy="972333"/>
              </a:xfrm>
              <a:prstGeom prst="chevron">
                <a:avLst/>
              </a:prstGeom>
              <a:solidFill>
                <a:schemeClr val="accent1">
                  <a:lumMod val="40000"/>
                  <a:lumOff val="60000"/>
                  <a:alpha val="90000"/>
                </a:schemeClr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Нашивка 4"/>
              <p:cNvSpPr/>
              <p:nvPr/>
            </p:nvSpPr>
            <p:spPr>
              <a:xfrm>
                <a:off x="887116" y="39582"/>
                <a:ext cx="2044792" cy="97233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10160" rIns="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600" b="1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78,1</a:t>
                </a:r>
                <a:r>
                  <a:rPr lang="ru-RU" sz="1600" b="1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sz="1600" b="1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тыс</a:t>
                </a:r>
                <a:r>
                  <a:rPr lang="ru-RU" sz="1600" b="1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. </a:t>
                </a:r>
                <a:r>
                  <a:rPr lang="ru-RU" sz="1600" b="1" dirty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обучающихся</a:t>
                </a: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3131840" y="3723878"/>
              <a:ext cx="3017125" cy="972333"/>
              <a:chOff x="455068" y="39582"/>
              <a:chExt cx="3017125" cy="972333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6" name="Нашивка 25"/>
              <p:cNvSpPr/>
              <p:nvPr/>
            </p:nvSpPr>
            <p:spPr>
              <a:xfrm>
                <a:off x="455068" y="39582"/>
                <a:ext cx="3017125" cy="972333"/>
              </a:xfrm>
              <a:prstGeom prst="chevron">
                <a:avLst/>
              </a:prstGeom>
              <a:solidFill>
                <a:schemeClr val="accent1">
                  <a:lumMod val="60000"/>
                  <a:lumOff val="40000"/>
                  <a:alpha val="90000"/>
                </a:schemeClr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Нашивка 4"/>
              <p:cNvSpPr/>
              <p:nvPr/>
            </p:nvSpPr>
            <p:spPr>
              <a:xfrm>
                <a:off x="941235" y="39582"/>
                <a:ext cx="2044792" cy="9723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10160" rIns="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rgbClr val="C00000"/>
                    </a:solidFill>
                    <a:latin typeface="+mn-lt"/>
                    <a:cs typeface="Times New Roman" panose="02020603050405020304" pitchFamily="18" charset="0"/>
                  </a:rPr>
                  <a:t>72 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chemeClr val="tx2"/>
                    </a:solidFill>
                    <a:latin typeface="+mn-lt"/>
                    <a:cs typeface="Times New Roman" panose="02020603050405020304" pitchFamily="18" charset="0"/>
                  </a:rPr>
                  <a:t>спорти</a:t>
                </a:r>
                <a:r>
                  <a:rPr lang="ru-RU" sz="1600" b="1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вные школы</a:t>
                </a:r>
                <a:endParaRPr lang="ru-RU" sz="1600" b="1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357848" y="3723877"/>
              <a:ext cx="3017125" cy="972333"/>
              <a:chOff x="455068" y="39582"/>
              <a:chExt cx="3017125" cy="972333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32" name="Нашивка 31"/>
              <p:cNvSpPr/>
              <p:nvPr/>
            </p:nvSpPr>
            <p:spPr>
              <a:xfrm>
                <a:off x="455068" y="39582"/>
                <a:ext cx="3017125" cy="972333"/>
              </a:xfrm>
              <a:prstGeom prst="chevron">
                <a:avLst/>
              </a:prstGeom>
              <a:solidFill>
                <a:schemeClr val="tx2">
                  <a:alpha val="90000"/>
                </a:schemeClr>
              </a:solidFill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Нашивка 4"/>
              <p:cNvSpPr/>
              <p:nvPr/>
            </p:nvSpPr>
            <p:spPr>
              <a:xfrm>
                <a:off x="941235" y="39582"/>
                <a:ext cx="2044792" cy="9723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10160" rIns="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rPr>
                  <a:t>Дополнительное</a:t>
                </a:r>
              </a:p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rPr>
                  <a:t>образование</a:t>
                </a:r>
                <a:endParaRPr lang="ru-RU" sz="1600" b="1" kern="1200" dirty="0">
                  <a:solidFill>
                    <a:schemeClr val="bg1"/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3067043" y="1419622"/>
              <a:ext cx="3017125" cy="972333"/>
              <a:chOff x="455068" y="39582"/>
              <a:chExt cx="3017125" cy="972333"/>
            </a:xfrm>
            <a:solidFill>
              <a:schemeClr val="accent1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2" name="Нашивка 11"/>
              <p:cNvSpPr/>
              <p:nvPr/>
            </p:nvSpPr>
            <p:spPr>
              <a:xfrm>
                <a:off x="455068" y="39582"/>
                <a:ext cx="3017125" cy="972333"/>
              </a:xfrm>
              <a:prstGeom prst="chevron">
                <a:avLst/>
              </a:prstGeom>
              <a:grpFill/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Нашивка 4"/>
              <p:cNvSpPr/>
              <p:nvPr/>
            </p:nvSpPr>
            <p:spPr>
              <a:xfrm>
                <a:off x="941235" y="39582"/>
                <a:ext cx="2044792" cy="972333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10160" rIns="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rgbClr val="C00000"/>
                    </a:solidFill>
                    <a:latin typeface="+mn-lt"/>
                    <a:cs typeface="Times New Roman" panose="02020603050405020304" pitchFamily="18" charset="0"/>
                  </a:rPr>
                  <a:t>3</a:t>
                </a:r>
                <a:r>
                  <a:rPr lang="en-US" sz="1600" b="1" kern="1200" dirty="0" smtClean="0">
                    <a:solidFill>
                      <a:srgbClr val="C00000"/>
                    </a:solidFill>
                    <a:latin typeface="+mn-lt"/>
                    <a:cs typeface="Times New Roman" panose="02020603050405020304" pitchFamily="18" charset="0"/>
                  </a:rPr>
                  <a:t>-</a:t>
                </a:r>
                <a:r>
                  <a:rPr lang="ru-RU" sz="1600" b="1" kern="1200" dirty="0" smtClean="0">
                    <a:solidFill>
                      <a:srgbClr val="C00000"/>
                    </a:solidFill>
                    <a:latin typeface="+mn-lt"/>
                    <a:cs typeface="Times New Roman" panose="02020603050405020304" pitchFamily="18" charset="0"/>
                  </a:rPr>
                  <a:t>й час физкультуры </a:t>
                </a:r>
                <a:r>
                  <a:rPr lang="ru-RU" sz="1600" b="1" kern="1200" dirty="0" smtClean="0">
                    <a:solidFill>
                      <a:schemeClr val="tx2"/>
                    </a:solidFill>
                    <a:latin typeface="+mn-lt"/>
                    <a:cs typeface="Times New Roman" panose="02020603050405020304" pitchFamily="18" charset="0"/>
                  </a:rPr>
                  <a:t>по видам </a:t>
                </a:r>
                <a:r>
                  <a:rPr lang="ru-RU" sz="1600" b="1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спорта</a:t>
                </a:r>
                <a:endParaRPr lang="ru-RU" sz="1600" b="1" kern="1200" dirty="0">
                  <a:solidFill>
                    <a:schemeClr val="tx2"/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5871612" y="2510906"/>
              <a:ext cx="3017125" cy="972333"/>
              <a:chOff x="455068" y="39582"/>
              <a:chExt cx="3017125" cy="972333"/>
            </a:xfrm>
            <a:solidFill>
              <a:schemeClr val="accent1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3" name="Нашивка 22"/>
              <p:cNvSpPr/>
              <p:nvPr/>
            </p:nvSpPr>
            <p:spPr>
              <a:xfrm>
                <a:off x="455068" y="39582"/>
                <a:ext cx="3017125" cy="972333"/>
              </a:xfrm>
              <a:prstGeom prst="chevron">
                <a:avLst/>
              </a:prstGeom>
              <a:grpFill/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Нашивка 4"/>
              <p:cNvSpPr/>
              <p:nvPr/>
            </p:nvSpPr>
            <p:spPr>
              <a:xfrm>
                <a:off x="941235" y="39582"/>
                <a:ext cx="2044792" cy="972333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10160" rIns="0" bIns="1016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rgbClr val="C00000"/>
                    </a:solidFill>
                    <a:latin typeface="+mn-lt"/>
                    <a:cs typeface="Times New Roman" panose="02020603050405020304" pitchFamily="18" charset="0"/>
                  </a:rPr>
                  <a:t>83,8 </a:t>
                </a:r>
                <a:r>
                  <a:rPr lang="ru-RU" sz="1600" b="1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тыс. </a:t>
                </a:r>
                <a:r>
                  <a:rPr lang="ru-RU" sz="1600" b="1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обучающихся</a:t>
                </a:r>
                <a:endParaRPr lang="ru-RU" sz="1600" b="1" kern="1200" dirty="0">
                  <a:solidFill>
                    <a:schemeClr val="tx2"/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3059832" y="2498137"/>
              <a:ext cx="3017125" cy="972333"/>
              <a:chOff x="455068" y="39582"/>
              <a:chExt cx="3017125" cy="972333"/>
            </a:xfrm>
            <a:solidFill>
              <a:schemeClr val="accent1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9" name="Нашивка 28"/>
              <p:cNvSpPr/>
              <p:nvPr/>
            </p:nvSpPr>
            <p:spPr>
              <a:xfrm>
                <a:off x="455068" y="39582"/>
                <a:ext cx="3017125" cy="972333"/>
              </a:xfrm>
              <a:prstGeom prst="chevron">
                <a:avLst/>
              </a:prstGeom>
              <a:grpFill/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Нашивка 4"/>
              <p:cNvSpPr/>
              <p:nvPr/>
            </p:nvSpPr>
            <p:spPr>
              <a:xfrm>
                <a:off x="941235" y="39582"/>
                <a:ext cx="2044792" cy="972333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0320" tIns="10160" rIns="0" bIns="10160" numCol="1" spcCol="1270" anchor="ctr" anchorCtr="0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</a:pPr>
                <a:r>
                  <a:rPr lang="ru-RU" sz="1600" b="1" dirty="0" smtClean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4 179 </a:t>
                </a:r>
                <a:r>
                  <a:rPr lang="ru-RU" sz="1600" b="1" dirty="0" smtClean="0">
                    <a:solidFill>
                      <a:schemeClr val="tx2"/>
                    </a:solidFill>
                    <a:cs typeface="Times New Roman" panose="02020603050405020304" pitchFamily="18" charset="0"/>
                  </a:rPr>
                  <a:t>спортивных кружков</a:t>
                </a:r>
                <a:endParaRPr lang="ru-RU" sz="1600" b="1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110595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20538"/>
            <a:ext cx="9180512" cy="5164038"/>
          </a:xfrm>
          <a:prstGeom prst="rect">
            <a:avLst/>
          </a:prstGeom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344" y="-275822"/>
            <a:ext cx="5154184" cy="5419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>
            <a:bevelT w="82550" h="44450" prst="angle"/>
            <a:bevelB w="82550" h="44450" prst="angle"/>
            <a:contourClr>
              <a:schemeClr val="accent3">
                <a:lumMod val="40000"/>
                <a:lumOff val="6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Прямоугольник 1"/>
          <p:cNvSpPr>
            <a:spLocks noChangeArrowheads="1"/>
          </p:cNvSpPr>
          <p:nvPr/>
        </p:nvSpPr>
        <p:spPr bwMode="auto">
          <a:xfrm>
            <a:off x="35496" y="-29249"/>
            <a:ext cx="77768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«Всеобуч по плаванию»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7"/>
          <a:stretch/>
        </p:blipFill>
        <p:spPr bwMode="auto">
          <a:xfrm>
            <a:off x="4819185" y="1214"/>
            <a:ext cx="4324815" cy="267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22" b="13213"/>
          <a:stretch/>
        </p:blipFill>
        <p:spPr>
          <a:xfrm>
            <a:off x="4170344" y="2697982"/>
            <a:ext cx="3528392" cy="25212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415"/>
            <a:ext cx="3851920" cy="2565439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2956804" y="2130071"/>
            <a:ext cx="2427080" cy="567911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accent1">
                <a:hueOff val="0"/>
                <a:satOff val="0"/>
                <a:lumOff val="0"/>
              </a:schemeClr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16</a:t>
            </a:r>
            <a:r>
              <a:rPr lang="ru-RU" sz="1600" b="1" dirty="0" smtClean="0">
                <a:solidFill>
                  <a:srgbClr val="000066"/>
                </a:solidFill>
                <a:cs typeface="Arial" pitchFamily="34" charset="0"/>
              </a:rPr>
              <a:t> тыс. обучающихся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66"/>
                </a:solidFill>
                <a:cs typeface="Arial" pitchFamily="34" charset="0"/>
              </a:rPr>
              <a:t>2-х и 3-х классов в год</a:t>
            </a:r>
            <a:endParaRPr lang="ru-RU" sz="1600" b="1" dirty="0" smtClean="0">
              <a:solidFill>
                <a:srgbClr val="C00000"/>
              </a:solidFill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7159" y="3900702"/>
            <a:ext cx="3888432" cy="520737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34,7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млн. рублей из областного и муниципальных бюджетов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68565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33468"/>
            <a:ext cx="9180512" cy="5164038"/>
          </a:xfrm>
          <a:prstGeom prst="rect">
            <a:avLst/>
          </a:prstGeom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-380578"/>
            <a:ext cx="5154184" cy="5419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>
            <a:bevelT w="82550" h="44450" prst="angle"/>
            <a:bevelB w="82550" h="44450" prst="angle"/>
            <a:contourClr>
              <a:schemeClr val="accent3">
                <a:lumMod val="40000"/>
                <a:lumOff val="6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-380578"/>
            <a:ext cx="9144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3000"/>
              </a:lnSpc>
            </a:pPr>
            <a:r>
              <a:rPr lang="ru-RU" sz="3200" b="1" dirty="0">
                <a:solidFill>
                  <a:schemeClr val="bg1"/>
                </a:solidFill>
              </a:rPr>
              <a:t>«Шахматный всеобуч»</a:t>
            </a:r>
          </a:p>
          <a:p>
            <a:pPr algn="ctr">
              <a:lnSpc>
                <a:spcPts val="3000"/>
              </a:lnSpc>
            </a:pPr>
            <a:endParaRPr lang="ru-RU" altLang="ru-RU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05" y="915566"/>
            <a:ext cx="3717031" cy="251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DSC_004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3"/>
          <a:stretch>
            <a:fillRect/>
          </a:stretch>
        </p:blipFill>
        <p:spPr bwMode="auto">
          <a:xfrm>
            <a:off x="4385236" y="2246445"/>
            <a:ext cx="4593308" cy="273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245985"/>
              </p:ext>
            </p:extLst>
          </p:nvPr>
        </p:nvGraphicFramePr>
        <p:xfrm>
          <a:off x="664569" y="2931790"/>
          <a:ext cx="3492450" cy="1725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0930714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20538"/>
            <a:ext cx="9180512" cy="5164038"/>
          </a:xfrm>
          <a:prstGeom prst="rect">
            <a:avLst/>
          </a:prstGeom>
        </p:spPr>
      </p:pic>
      <p:sp>
        <p:nvSpPr>
          <p:cNvPr id="6" name="Прямоугольник 5" hidden="1"/>
          <p:cNvSpPr/>
          <p:nvPr/>
        </p:nvSpPr>
        <p:spPr>
          <a:xfrm>
            <a:off x="1" y="1"/>
            <a:ext cx="9540875" cy="5272088"/>
          </a:xfrm>
          <a:prstGeom prst="rect">
            <a:avLst/>
          </a:prstGeom>
          <a:solidFill>
            <a:srgbClr val="FFFFF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344" y="-275822"/>
            <a:ext cx="5154184" cy="5419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>
            <a:bevelT w="82550" h="44450" prst="angle"/>
            <a:bevelB w="82550" h="44450" prst="angle"/>
            <a:contourClr>
              <a:schemeClr val="accent3">
                <a:lumMod val="40000"/>
                <a:lumOff val="6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Прямоугольник 1"/>
          <p:cNvSpPr>
            <a:spLocks noChangeArrowheads="1"/>
          </p:cNvSpPr>
          <p:nvPr/>
        </p:nvSpPr>
        <p:spPr bwMode="auto">
          <a:xfrm>
            <a:off x="323528" y="-92546"/>
            <a:ext cx="77768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Создание в сельских школах условий для занятий физической культурой и спортом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6"/>
          <a:stretch/>
        </p:blipFill>
        <p:spPr bwMode="auto">
          <a:xfrm>
            <a:off x="5399584" y="962563"/>
            <a:ext cx="3744416" cy="2155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 descr="C:\Users\atamanchuk_ea\Desktop\СПОРТ СУБСИДИЯ\ДОКЛАД МОСКВА\Спорт зал Сальс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87774"/>
            <a:ext cx="3707904" cy="242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32" y="1887674"/>
            <a:ext cx="4912148" cy="3276364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1799692" y="2009615"/>
            <a:ext cx="4536504" cy="37967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accent1">
                <a:hueOff val="0"/>
                <a:satOff val="0"/>
                <a:lumOff val="0"/>
              </a:schemeClr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6 </a:t>
            </a:r>
            <a:r>
              <a:rPr lang="ru-RU" sz="1600" b="1" dirty="0">
                <a:solidFill>
                  <a:srgbClr val="000066"/>
                </a:solidFill>
                <a:cs typeface="Arial" pitchFamily="34" charset="0"/>
              </a:rPr>
              <a:t>школ оснащены спортивным оборудованием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067944" y="4725517"/>
            <a:ext cx="2232248" cy="415623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69,0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rgbClr val="000066"/>
                </a:solidFill>
              </a:rPr>
              <a:t>млн. рублей</a:t>
            </a:r>
            <a:endParaRPr lang="ru-RU" sz="1600" b="1" dirty="0">
              <a:solidFill>
                <a:srgbClr val="000066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99592" y="1413418"/>
            <a:ext cx="3960440" cy="474256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accent1">
                <a:hueOff val="0"/>
                <a:satOff val="0"/>
                <a:lumOff val="0"/>
              </a:schemeClr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66"/>
                </a:solidFill>
                <a:cs typeface="Arial" pitchFamily="34" charset="0"/>
              </a:rPr>
              <a:t>капитальный ремонт </a:t>
            </a:r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8 </a:t>
            </a:r>
            <a:r>
              <a:rPr lang="ru-RU" sz="1600" b="1" dirty="0" smtClean="0">
                <a:solidFill>
                  <a:srgbClr val="000066"/>
                </a:solidFill>
                <a:cs typeface="Arial" pitchFamily="34" charset="0"/>
              </a:rPr>
              <a:t>спортивных залов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5239" y="962563"/>
            <a:ext cx="3839784" cy="385051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accent1">
                <a:hueOff val="0"/>
                <a:satOff val="0"/>
                <a:lumOff val="0"/>
              </a:schemeClr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24</a:t>
            </a:r>
            <a:r>
              <a:rPr lang="ru-RU" sz="1600" b="1" dirty="0" smtClean="0">
                <a:solidFill>
                  <a:srgbClr val="000066"/>
                </a:solidFill>
                <a:cs typeface="Arial" pitchFamily="34" charset="0"/>
              </a:rPr>
              <a:t> плоскостных сооружений </a:t>
            </a:r>
            <a:endParaRPr lang="ru-RU" sz="1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87824" y="2527213"/>
            <a:ext cx="3456384" cy="394183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accent1">
                <a:hueOff val="0"/>
                <a:satOff val="0"/>
                <a:lumOff val="0"/>
              </a:schemeClr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3 </a:t>
            </a:r>
            <a:r>
              <a:rPr lang="ru-RU" sz="1600" b="1" dirty="0">
                <a:solidFill>
                  <a:srgbClr val="000066"/>
                </a:solidFill>
                <a:cs typeface="Arial" pitchFamily="34" charset="0"/>
              </a:rPr>
              <a:t>школьных </a:t>
            </a:r>
            <a:r>
              <a:rPr lang="ru-RU" sz="1600" b="1" dirty="0" smtClean="0">
                <a:solidFill>
                  <a:srgbClr val="000066"/>
                </a:solidFill>
                <a:cs typeface="Arial" pitchFamily="34" charset="0"/>
              </a:rPr>
              <a:t>спортивных клуба</a:t>
            </a:r>
            <a:endParaRPr lang="ru-RU" sz="1600" b="1" dirty="0" smtClean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8680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10095</TotalTime>
  <Words>2857</Words>
  <Application>Microsoft Office PowerPoint</Application>
  <PresentationFormat>Экран (16:9)</PresentationFormat>
  <Paragraphs>234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Охрана здоровья обучающихся ст. 41 ФЗ от 29.12.2012 № 273 – ФЗ «Об образовании в РФ»</vt:lpstr>
      <vt:lpstr> Медицинское сопровождение  образовательного процесса</vt:lpstr>
      <vt:lpstr>Презентация PowerPoint</vt:lpstr>
      <vt:lpstr> Социально–психологическое сопровождение образовательного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Финансирование пилотного проекта</vt:lpstr>
      <vt:lpstr>Этапы реализации пилотного проекта</vt:lpstr>
      <vt:lpstr>Участники пилотного проекта  по здоровьесбережению</vt:lpstr>
      <vt:lpstr>Динамика доврачебных обследований показателей здоровья </vt:lpstr>
      <vt:lpstr>Презентация PowerPoint</vt:lpstr>
      <vt:lpstr>Презентация PowerPoint</vt:lpstr>
      <vt:lpstr>Презентация PowerPoint</vt:lpstr>
      <vt:lpstr> Охват обучающихся  социально–психологическим тестированием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riac4</dc:creator>
  <cp:lastModifiedBy>Скарга Вероника Владимировна</cp:lastModifiedBy>
  <cp:revision>1855</cp:revision>
  <cp:lastPrinted>2016-11-22T15:55:23Z</cp:lastPrinted>
  <dcterms:created xsi:type="dcterms:W3CDTF">2013-02-07T11:49:02Z</dcterms:created>
  <dcterms:modified xsi:type="dcterms:W3CDTF">2016-11-23T09:09:15Z</dcterms:modified>
</cp:coreProperties>
</file>