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99" r:id="rId2"/>
    <p:sldId id="323" r:id="rId3"/>
    <p:sldId id="322" r:id="rId4"/>
    <p:sldId id="329" r:id="rId5"/>
    <p:sldId id="298" r:id="rId6"/>
    <p:sldId id="331" r:id="rId7"/>
    <p:sldId id="316" r:id="rId8"/>
    <p:sldId id="332" r:id="rId9"/>
    <p:sldId id="302" r:id="rId10"/>
    <p:sldId id="259" r:id="rId11"/>
    <p:sldId id="307" r:id="rId12"/>
    <p:sldId id="308" r:id="rId13"/>
    <p:sldId id="314" r:id="rId14"/>
    <p:sldId id="312" r:id="rId15"/>
    <p:sldId id="310" r:id="rId16"/>
    <p:sldId id="311" r:id="rId17"/>
    <p:sldId id="309" r:id="rId18"/>
    <p:sldId id="325" r:id="rId19"/>
    <p:sldId id="324" r:id="rId20"/>
    <p:sldId id="328" r:id="rId21"/>
    <p:sldId id="326" r:id="rId22"/>
    <p:sldId id="327" r:id="rId23"/>
    <p:sldId id="333" r:id="rId24"/>
    <p:sldId id="315" r:id="rId25"/>
  </p:sldIdLst>
  <p:sldSz cx="9144000" cy="6858000" type="screen4x3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Segoe Print" pitchFamily="2" charset="0"/>
      <p:regular r:id="rId31"/>
      <p:bold r:id="rId32"/>
    </p:embeddedFont>
    <p:embeddedFont>
      <p:font typeface="Batang" pitchFamily="18" charset="-127"/>
      <p:regular r:id="rId33"/>
    </p:embeddedFont>
    <p:embeddedFont>
      <p:font typeface="Bookman Old Style" pitchFamily="18" charset="0"/>
      <p:regular r:id="rId34"/>
      <p:bold r:id="rId35"/>
      <p:italic r:id="rId36"/>
      <p:boldItalic r:id="rId37"/>
    </p:embeddedFont>
    <p:embeddedFont>
      <p:font typeface="宋体" pitchFamily="2" charset="-122"/>
      <p:regular r:id="rId3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020" autoAdjust="0"/>
    <p:restoredTop sz="94660"/>
  </p:normalViewPr>
  <p:slideViewPr>
    <p:cSldViewPr>
      <p:cViewPr>
        <p:scale>
          <a:sx n="60" d="100"/>
          <a:sy n="60" d="100"/>
        </p:scale>
        <p:origin x="-2683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66BC1D-E05C-411A-B87A-2A1B0DBE1D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E37F363-22F2-4AD2-B582-50301DC7C1CF}">
      <dgm:prSet/>
      <dgm:spPr/>
      <dgm:t>
        <a:bodyPr/>
        <a:lstStyle/>
        <a:p>
          <a:pPr rtl="0"/>
          <a:r>
            <a:rPr lang="ru-RU" i="1" dirty="0" smtClean="0"/>
            <a:t>А- длина тела (см); </a:t>
          </a:r>
          <a:br>
            <a:rPr lang="ru-RU" i="1" dirty="0" smtClean="0"/>
          </a:br>
          <a:r>
            <a:rPr lang="ru-RU" i="1" dirty="0" smtClean="0"/>
            <a:t>Б – индекс массы тела (кг/м2); </a:t>
          </a:r>
          <a:br>
            <a:rPr lang="ru-RU" i="1" dirty="0" smtClean="0"/>
          </a:br>
          <a:r>
            <a:rPr lang="ru-RU" i="1" dirty="0" smtClean="0"/>
            <a:t>В – сила правой руки (</a:t>
          </a:r>
          <a:r>
            <a:rPr lang="ru-RU" i="1" dirty="0" err="1" smtClean="0"/>
            <a:t>даН</a:t>
          </a:r>
          <a:r>
            <a:rPr lang="ru-RU" i="1" dirty="0" smtClean="0"/>
            <a:t>); </a:t>
          </a:r>
          <a:br>
            <a:rPr lang="ru-RU" i="1" dirty="0" smtClean="0"/>
          </a:br>
          <a:r>
            <a:rPr lang="ru-RU" i="1" dirty="0" smtClean="0"/>
            <a:t>Г – индекс силы (</a:t>
          </a:r>
          <a:r>
            <a:rPr lang="ru-RU" i="1" dirty="0" err="1" smtClean="0"/>
            <a:t>даН</a:t>
          </a:r>
          <a:r>
            <a:rPr lang="ru-RU" i="1" dirty="0" smtClean="0"/>
            <a:t>/кг)</a:t>
          </a:r>
          <a:endParaRPr lang="ru-RU" dirty="0"/>
        </a:p>
      </dgm:t>
    </dgm:pt>
    <dgm:pt modelId="{F6597203-F2AC-456A-8CE6-169F2C91A10F}" type="parTrans" cxnId="{CF6B99D6-1671-4D7E-9956-94F8C847678C}">
      <dgm:prSet/>
      <dgm:spPr/>
      <dgm:t>
        <a:bodyPr/>
        <a:lstStyle/>
        <a:p>
          <a:endParaRPr lang="ru-RU"/>
        </a:p>
      </dgm:t>
    </dgm:pt>
    <dgm:pt modelId="{F9E073D1-6246-475D-A36B-56499A7B7712}" type="sibTrans" cxnId="{CF6B99D6-1671-4D7E-9956-94F8C847678C}">
      <dgm:prSet/>
      <dgm:spPr/>
      <dgm:t>
        <a:bodyPr/>
        <a:lstStyle/>
        <a:p>
          <a:endParaRPr lang="ru-RU"/>
        </a:p>
      </dgm:t>
    </dgm:pt>
    <dgm:pt modelId="{DE18FE65-A2ED-4FAC-92EC-639BDACFCEAA}" type="pres">
      <dgm:prSet presAssocID="{4C66BC1D-E05C-411A-B87A-2A1B0DBE1D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E5CC75-216E-413E-8FBD-D7DF7F8B3BA6}" type="pres">
      <dgm:prSet presAssocID="{1E37F363-22F2-4AD2-B582-50301DC7C1C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6B99D6-1671-4D7E-9956-94F8C847678C}" srcId="{4C66BC1D-E05C-411A-B87A-2A1B0DBE1D1A}" destId="{1E37F363-22F2-4AD2-B582-50301DC7C1CF}" srcOrd="0" destOrd="0" parTransId="{F6597203-F2AC-456A-8CE6-169F2C91A10F}" sibTransId="{F9E073D1-6246-475D-A36B-56499A7B7712}"/>
    <dgm:cxn modelId="{5A108AC5-A88C-4E70-BBFD-6202DEC1903F}" type="presOf" srcId="{1E37F363-22F2-4AD2-B582-50301DC7C1CF}" destId="{2AE5CC75-216E-413E-8FBD-D7DF7F8B3BA6}" srcOrd="0" destOrd="0" presId="urn:microsoft.com/office/officeart/2005/8/layout/vList2"/>
    <dgm:cxn modelId="{A7EEAE81-A42F-4FCE-BF39-198BE330B9B2}" type="presOf" srcId="{4C66BC1D-E05C-411A-B87A-2A1B0DBE1D1A}" destId="{DE18FE65-A2ED-4FAC-92EC-639BDACFCEAA}" srcOrd="0" destOrd="0" presId="urn:microsoft.com/office/officeart/2005/8/layout/vList2"/>
    <dgm:cxn modelId="{09E7E5F6-231D-4534-B2D4-383F1943D3B8}" type="presParOf" srcId="{DE18FE65-A2ED-4FAC-92EC-639BDACFCEAA}" destId="{2AE5CC75-216E-413E-8FBD-D7DF7F8B3B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66BC1D-E05C-411A-B87A-2A1B0DBE1D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37F363-22F2-4AD2-B582-50301DC7C1CF}">
      <dgm:prSet/>
      <dgm:spPr/>
      <dgm:t>
        <a:bodyPr/>
        <a:lstStyle/>
        <a:p>
          <a:pPr rtl="0"/>
          <a:r>
            <a:rPr lang="ru-RU" i="1" dirty="0" smtClean="0"/>
            <a:t>Снижение одного из показателей качества здоровья в течение лет обучения в школе</a:t>
          </a:r>
          <a:endParaRPr lang="ru-RU" dirty="0"/>
        </a:p>
      </dgm:t>
    </dgm:pt>
    <dgm:pt modelId="{F6597203-F2AC-456A-8CE6-169F2C91A10F}" type="parTrans" cxnId="{CF6B99D6-1671-4D7E-9956-94F8C847678C}">
      <dgm:prSet/>
      <dgm:spPr/>
      <dgm:t>
        <a:bodyPr/>
        <a:lstStyle/>
        <a:p>
          <a:endParaRPr lang="ru-RU"/>
        </a:p>
      </dgm:t>
    </dgm:pt>
    <dgm:pt modelId="{F9E073D1-6246-475D-A36B-56499A7B7712}" type="sibTrans" cxnId="{CF6B99D6-1671-4D7E-9956-94F8C847678C}">
      <dgm:prSet/>
      <dgm:spPr/>
      <dgm:t>
        <a:bodyPr/>
        <a:lstStyle/>
        <a:p>
          <a:endParaRPr lang="ru-RU"/>
        </a:p>
      </dgm:t>
    </dgm:pt>
    <dgm:pt modelId="{DE18FE65-A2ED-4FAC-92EC-639BDACFCEAA}" type="pres">
      <dgm:prSet presAssocID="{4C66BC1D-E05C-411A-B87A-2A1B0DBE1D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E5CC75-216E-413E-8FBD-D7DF7F8B3BA6}" type="pres">
      <dgm:prSet presAssocID="{1E37F363-22F2-4AD2-B582-50301DC7C1C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6B99D6-1671-4D7E-9956-94F8C847678C}" srcId="{4C66BC1D-E05C-411A-B87A-2A1B0DBE1D1A}" destId="{1E37F363-22F2-4AD2-B582-50301DC7C1CF}" srcOrd="0" destOrd="0" parTransId="{F6597203-F2AC-456A-8CE6-169F2C91A10F}" sibTransId="{F9E073D1-6246-475D-A36B-56499A7B7712}"/>
    <dgm:cxn modelId="{30A88B1B-3B2A-44B0-AA96-B4A3D855AFF7}" type="presOf" srcId="{4C66BC1D-E05C-411A-B87A-2A1B0DBE1D1A}" destId="{DE18FE65-A2ED-4FAC-92EC-639BDACFCEAA}" srcOrd="0" destOrd="0" presId="urn:microsoft.com/office/officeart/2005/8/layout/vList2"/>
    <dgm:cxn modelId="{5258B141-C781-4050-B00B-B57C945CE611}" type="presOf" srcId="{1E37F363-22F2-4AD2-B582-50301DC7C1CF}" destId="{2AE5CC75-216E-413E-8FBD-D7DF7F8B3BA6}" srcOrd="0" destOrd="0" presId="urn:microsoft.com/office/officeart/2005/8/layout/vList2"/>
    <dgm:cxn modelId="{C498221B-0C31-498C-A8DD-D58222A751FD}" type="presParOf" srcId="{DE18FE65-A2ED-4FAC-92EC-639BDACFCEAA}" destId="{2AE5CC75-216E-413E-8FBD-D7DF7F8B3B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66BC1D-E05C-411A-B87A-2A1B0DBE1D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37F363-22F2-4AD2-B582-50301DC7C1CF}">
      <dgm:prSet/>
      <dgm:spPr/>
      <dgm:t>
        <a:bodyPr/>
        <a:lstStyle/>
        <a:p>
          <a:pPr rtl="0"/>
          <a:r>
            <a:rPr lang="ru-RU" i="1" dirty="0" smtClean="0"/>
            <a:t>Динамика в ряду возрастов показателя «вероятность представленности детей с хорошей остротой зрения» </a:t>
          </a:r>
          <a:r>
            <a:rPr lang="en-US" i="1" dirty="0" smtClean="0"/>
            <a:t>V&gt;0,9.</a:t>
          </a:r>
          <a:endParaRPr lang="ru-RU" dirty="0"/>
        </a:p>
      </dgm:t>
    </dgm:pt>
    <dgm:pt modelId="{F6597203-F2AC-456A-8CE6-169F2C91A10F}" type="parTrans" cxnId="{CF6B99D6-1671-4D7E-9956-94F8C847678C}">
      <dgm:prSet/>
      <dgm:spPr/>
      <dgm:t>
        <a:bodyPr/>
        <a:lstStyle/>
        <a:p>
          <a:endParaRPr lang="ru-RU"/>
        </a:p>
      </dgm:t>
    </dgm:pt>
    <dgm:pt modelId="{F9E073D1-6246-475D-A36B-56499A7B7712}" type="sibTrans" cxnId="{CF6B99D6-1671-4D7E-9956-94F8C847678C}">
      <dgm:prSet/>
      <dgm:spPr/>
      <dgm:t>
        <a:bodyPr/>
        <a:lstStyle/>
        <a:p>
          <a:endParaRPr lang="ru-RU"/>
        </a:p>
      </dgm:t>
    </dgm:pt>
    <dgm:pt modelId="{DE18FE65-A2ED-4FAC-92EC-639BDACFCEAA}" type="pres">
      <dgm:prSet presAssocID="{4C66BC1D-E05C-411A-B87A-2A1B0DBE1D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E5CC75-216E-413E-8FBD-D7DF7F8B3BA6}" type="pres">
      <dgm:prSet presAssocID="{1E37F363-22F2-4AD2-B582-50301DC7C1CF}" presName="parentText" presStyleLbl="node1" presStyleIdx="0" presStyleCnt="1" custLinFactNeighborY="37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6B99D6-1671-4D7E-9956-94F8C847678C}" srcId="{4C66BC1D-E05C-411A-B87A-2A1B0DBE1D1A}" destId="{1E37F363-22F2-4AD2-B582-50301DC7C1CF}" srcOrd="0" destOrd="0" parTransId="{F6597203-F2AC-456A-8CE6-169F2C91A10F}" sibTransId="{F9E073D1-6246-475D-A36B-56499A7B7712}"/>
    <dgm:cxn modelId="{92DA9DE9-A2EC-41AF-A558-7C6CE50E2BD8}" type="presOf" srcId="{4C66BC1D-E05C-411A-B87A-2A1B0DBE1D1A}" destId="{DE18FE65-A2ED-4FAC-92EC-639BDACFCEAA}" srcOrd="0" destOrd="0" presId="urn:microsoft.com/office/officeart/2005/8/layout/vList2"/>
    <dgm:cxn modelId="{007A39AB-39DD-42D4-AB97-37AA113D718B}" type="presOf" srcId="{1E37F363-22F2-4AD2-B582-50301DC7C1CF}" destId="{2AE5CC75-216E-413E-8FBD-D7DF7F8B3BA6}" srcOrd="0" destOrd="0" presId="urn:microsoft.com/office/officeart/2005/8/layout/vList2"/>
    <dgm:cxn modelId="{763C4D0E-8870-420F-976A-49084D1A8D8F}" type="presParOf" srcId="{DE18FE65-A2ED-4FAC-92EC-639BDACFCEAA}" destId="{2AE5CC75-216E-413E-8FBD-D7DF7F8B3B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66BC1D-E05C-411A-B87A-2A1B0DBE1D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37F363-22F2-4AD2-B582-50301DC7C1CF}">
      <dgm:prSet/>
      <dgm:spPr/>
      <dgm:t>
        <a:bodyPr/>
        <a:lstStyle/>
        <a:p>
          <a:pPr rtl="0"/>
          <a:r>
            <a:rPr lang="ru-RU" i="1" dirty="0" smtClean="0"/>
            <a:t>Значимость социально-экономических факторов</a:t>
          </a:r>
          <a:endParaRPr lang="ru-RU" dirty="0"/>
        </a:p>
      </dgm:t>
    </dgm:pt>
    <dgm:pt modelId="{F6597203-F2AC-456A-8CE6-169F2C91A10F}" type="parTrans" cxnId="{CF6B99D6-1671-4D7E-9956-94F8C847678C}">
      <dgm:prSet/>
      <dgm:spPr/>
      <dgm:t>
        <a:bodyPr/>
        <a:lstStyle/>
        <a:p>
          <a:endParaRPr lang="ru-RU"/>
        </a:p>
      </dgm:t>
    </dgm:pt>
    <dgm:pt modelId="{F9E073D1-6246-475D-A36B-56499A7B7712}" type="sibTrans" cxnId="{CF6B99D6-1671-4D7E-9956-94F8C847678C}">
      <dgm:prSet/>
      <dgm:spPr/>
      <dgm:t>
        <a:bodyPr/>
        <a:lstStyle/>
        <a:p>
          <a:endParaRPr lang="ru-RU"/>
        </a:p>
      </dgm:t>
    </dgm:pt>
    <dgm:pt modelId="{DE18FE65-A2ED-4FAC-92EC-639BDACFCEAA}" type="pres">
      <dgm:prSet presAssocID="{4C66BC1D-E05C-411A-B87A-2A1B0DBE1D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E5CC75-216E-413E-8FBD-D7DF7F8B3BA6}" type="pres">
      <dgm:prSet presAssocID="{1E37F363-22F2-4AD2-B582-50301DC7C1CF}" presName="parentText" presStyleLbl="node1" presStyleIdx="0" presStyleCnt="1" custLinFactNeighborY="37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6B99D6-1671-4D7E-9956-94F8C847678C}" srcId="{4C66BC1D-E05C-411A-B87A-2A1B0DBE1D1A}" destId="{1E37F363-22F2-4AD2-B582-50301DC7C1CF}" srcOrd="0" destOrd="0" parTransId="{F6597203-F2AC-456A-8CE6-169F2C91A10F}" sibTransId="{F9E073D1-6246-475D-A36B-56499A7B7712}"/>
    <dgm:cxn modelId="{BBA6FD44-7EC2-4C07-86D5-50BF0FC00C30}" type="presOf" srcId="{1E37F363-22F2-4AD2-B582-50301DC7C1CF}" destId="{2AE5CC75-216E-413E-8FBD-D7DF7F8B3BA6}" srcOrd="0" destOrd="0" presId="urn:microsoft.com/office/officeart/2005/8/layout/vList2"/>
    <dgm:cxn modelId="{AD748C7E-B8B4-48E9-9437-B5236F7F2029}" type="presOf" srcId="{4C66BC1D-E05C-411A-B87A-2A1B0DBE1D1A}" destId="{DE18FE65-A2ED-4FAC-92EC-639BDACFCEAA}" srcOrd="0" destOrd="0" presId="urn:microsoft.com/office/officeart/2005/8/layout/vList2"/>
    <dgm:cxn modelId="{7DAAAC48-1704-4E31-84BB-A8DF8117A689}" type="presParOf" srcId="{DE18FE65-A2ED-4FAC-92EC-639BDACFCEAA}" destId="{2AE5CC75-216E-413E-8FBD-D7DF7F8B3B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66BC1D-E05C-411A-B87A-2A1B0DBE1D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37F363-22F2-4AD2-B582-50301DC7C1CF}">
      <dgm:prSet/>
      <dgm:spPr/>
      <dgm:t>
        <a:bodyPr/>
        <a:lstStyle/>
        <a:p>
          <a:pPr rtl="0"/>
          <a:r>
            <a:rPr lang="ru-RU" i="1" dirty="0" smtClean="0"/>
            <a:t>Большинство лидирующей группы – школы г.Ростова-на-Дону</a:t>
          </a:r>
          <a:endParaRPr lang="ru-RU" dirty="0"/>
        </a:p>
      </dgm:t>
    </dgm:pt>
    <dgm:pt modelId="{F6597203-F2AC-456A-8CE6-169F2C91A10F}" type="parTrans" cxnId="{CF6B99D6-1671-4D7E-9956-94F8C847678C}">
      <dgm:prSet/>
      <dgm:spPr/>
      <dgm:t>
        <a:bodyPr/>
        <a:lstStyle/>
        <a:p>
          <a:endParaRPr lang="ru-RU"/>
        </a:p>
      </dgm:t>
    </dgm:pt>
    <dgm:pt modelId="{F9E073D1-6246-475D-A36B-56499A7B7712}" type="sibTrans" cxnId="{CF6B99D6-1671-4D7E-9956-94F8C847678C}">
      <dgm:prSet/>
      <dgm:spPr/>
      <dgm:t>
        <a:bodyPr/>
        <a:lstStyle/>
        <a:p>
          <a:endParaRPr lang="ru-RU"/>
        </a:p>
      </dgm:t>
    </dgm:pt>
    <dgm:pt modelId="{DE18FE65-A2ED-4FAC-92EC-639BDACFCEAA}" type="pres">
      <dgm:prSet presAssocID="{4C66BC1D-E05C-411A-B87A-2A1B0DBE1D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E5CC75-216E-413E-8FBD-D7DF7F8B3BA6}" type="pres">
      <dgm:prSet presAssocID="{1E37F363-22F2-4AD2-B582-50301DC7C1CF}" presName="parentText" presStyleLbl="node1" presStyleIdx="0" presStyleCnt="1" custLinFactNeighborY="37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EA0A66-8D2A-465C-AF19-1960CFA9ADFB}" type="presOf" srcId="{4C66BC1D-E05C-411A-B87A-2A1B0DBE1D1A}" destId="{DE18FE65-A2ED-4FAC-92EC-639BDACFCEAA}" srcOrd="0" destOrd="0" presId="urn:microsoft.com/office/officeart/2005/8/layout/vList2"/>
    <dgm:cxn modelId="{CF6B99D6-1671-4D7E-9956-94F8C847678C}" srcId="{4C66BC1D-E05C-411A-B87A-2A1B0DBE1D1A}" destId="{1E37F363-22F2-4AD2-B582-50301DC7C1CF}" srcOrd="0" destOrd="0" parTransId="{F6597203-F2AC-456A-8CE6-169F2C91A10F}" sibTransId="{F9E073D1-6246-475D-A36B-56499A7B7712}"/>
    <dgm:cxn modelId="{4E6702DC-D057-45EE-965D-5C3A4C01B4EE}" type="presOf" srcId="{1E37F363-22F2-4AD2-B582-50301DC7C1CF}" destId="{2AE5CC75-216E-413E-8FBD-D7DF7F8B3BA6}" srcOrd="0" destOrd="0" presId="urn:microsoft.com/office/officeart/2005/8/layout/vList2"/>
    <dgm:cxn modelId="{E6685F45-6E54-4A81-8C70-BFEF61F5A3DB}" type="presParOf" srcId="{DE18FE65-A2ED-4FAC-92EC-639BDACFCEAA}" destId="{2AE5CC75-216E-413E-8FBD-D7DF7F8B3B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E5CC75-216E-413E-8FBD-D7DF7F8B3BA6}">
      <dsp:nvSpPr>
        <dsp:cNvPr id="0" name=""/>
        <dsp:cNvSpPr/>
      </dsp:nvSpPr>
      <dsp:spPr>
        <a:xfrm>
          <a:off x="0" y="600"/>
          <a:ext cx="3500462" cy="12846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А- длина тела (см); </a:t>
          </a:r>
          <a:br>
            <a:rPr lang="ru-RU" sz="1800" i="1" kern="1200" dirty="0" smtClean="0"/>
          </a:br>
          <a:r>
            <a:rPr lang="ru-RU" sz="1800" i="1" kern="1200" dirty="0" smtClean="0"/>
            <a:t>Б – индекс массы тела (кг/м2); </a:t>
          </a:r>
          <a:br>
            <a:rPr lang="ru-RU" sz="1800" i="1" kern="1200" dirty="0" smtClean="0"/>
          </a:br>
          <a:r>
            <a:rPr lang="ru-RU" sz="1800" i="1" kern="1200" dirty="0" smtClean="0"/>
            <a:t>В – сила правой руки (</a:t>
          </a:r>
          <a:r>
            <a:rPr lang="ru-RU" sz="1800" i="1" kern="1200" dirty="0" err="1" smtClean="0"/>
            <a:t>даН</a:t>
          </a:r>
          <a:r>
            <a:rPr lang="ru-RU" sz="1800" i="1" kern="1200" dirty="0" smtClean="0"/>
            <a:t>); </a:t>
          </a:r>
          <a:br>
            <a:rPr lang="ru-RU" sz="1800" i="1" kern="1200" dirty="0" smtClean="0"/>
          </a:br>
          <a:r>
            <a:rPr lang="ru-RU" sz="1800" i="1" kern="1200" dirty="0" smtClean="0"/>
            <a:t>Г – индекс силы (</a:t>
          </a:r>
          <a:r>
            <a:rPr lang="ru-RU" sz="1800" i="1" kern="1200" dirty="0" err="1" smtClean="0"/>
            <a:t>даН</a:t>
          </a:r>
          <a:r>
            <a:rPr lang="ru-RU" sz="1800" i="1" kern="1200" dirty="0" smtClean="0"/>
            <a:t>/кг)</a:t>
          </a:r>
          <a:endParaRPr lang="ru-RU" sz="1800" kern="1200" dirty="0"/>
        </a:p>
      </dsp:txBody>
      <dsp:txXfrm>
        <a:off x="0" y="600"/>
        <a:ext cx="3500462" cy="12846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E5CC75-216E-413E-8FBD-D7DF7F8B3BA6}">
      <dsp:nvSpPr>
        <dsp:cNvPr id="0" name=""/>
        <dsp:cNvSpPr/>
      </dsp:nvSpPr>
      <dsp:spPr>
        <a:xfrm>
          <a:off x="0" y="735"/>
          <a:ext cx="3214710" cy="1570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i="1" kern="1200" dirty="0" smtClean="0"/>
            <a:t>Снижение одного из показателей качества здоровья в течение лет обучения в школе</a:t>
          </a:r>
          <a:endParaRPr lang="ru-RU" sz="2200" kern="1200" dirty="0"/>
        </a:p>
      </dsp:txBody>
      <dsp:txXfrm>
        <a:off x="0" y="735"/>
        <a:ext cx="3214710" cy="15701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E5CC75-216E-413E-8FBD-D7DF7F8B3BA6}">
      <dsp:nvSpPr>
        <dsp:cNvPr id="0" name=""/>
        <dsp:cNvSpPr/>
      </dsp:nvSpPr>
      <dsp:spPr>
        <a:xfrm>
          <a:off x="0" y="235372"/>
          <a:ext cx="3571900" cy="173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Динамика в ряду возрастов показателя «вероятность представленности детей с хорошей остротой зрения» </a:t>
          </a:r>
          <a:r>
            <a:rPr lang="en-US" sz="2000" i="1" kern="1200" dirty="0" smtClean="0"/>
            <a:t>V&gt;0,9.</a:t>
          </a:r>
          <a:endParaRPr lang="ru-RU" sz="2000" kern="1200" dirty="0"/>
        </a:p>
      </dsp:txBody>
      <dsp:txXfrm>
        <a:off x="0" y="235372"/>
        <a:ext cx="3571900" cy="17316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E5CC75-216E-413E-8FBD-D7DF7F8B3BA6}">
      <dsp:nvSpPr>
        <dsp:cNvPr id="0" name=""/>
        <dsp:cNvSpPr/>
      </dsp:nvSpPr>
      <dsp:spPr>
        <a:xfrm>
          <a:off x="0" y="59656"/>
          <a:ext cx="3143240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i="1" kern="1200" dirty="0" smtClean="0"/>
            <a:t>Значимость социально-экономических факторов</a:t>
          </a:r>
          <a:endParaRPr lang="ru-RU" sz="2100" kern="1200" dirty="0"/>
        </a:p>
      </dsp:txBody>
      <dsp:txXfrm>
        <a:off x="0" y="59656"/>
        <a:ext cx="3143240" cy="11547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E5CC75-216E-413E-8FBD-D7DF7F8B3BA6}">
      <dsp:nvSpPr>
        <dsp:cNvPr id="0" name=""/>
        <dsp:cNvSpPr/>
      </dsp:nvSpPr>
      <dsp:spPr>
        <a:xfrm>
          <a:off x="0" y="1359"/>
          <a:ext cx="2714612" cy="1427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Большинство лидирующей группы – школы г.Ростова-на-Дону</a:t>
          </a:r>
          <a:endParaRPr lang="ru-RU" sz="2000" kern="1200" dirty="0"/>
        </a:p>
      </dsp:txBody>
      <dsp:txXfrm>
        <a:off x="0" y="1359"/>
        <a:ext cx="2714612" cy="1427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DCB02-4114-478E-BE41-58691C0F02D2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C66C7-0513-4EF6-BB9B-F11B888848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87C262-A545-4B91-A1E4-94B602FB69B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87C262-A545-4B91-A1E4-94B602FB69B5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87C262-A545-4B91-A1E4-94B602FB69B5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87C262-A545-4B91-A1E4-94B602FB69B5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4A0BE-5392-4B2B-B71B-7EB954FD3BDF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8EB5-4AC5-4AFF-903A-E158B31A2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37117-27A8-4342-AFA3-0FB1DC7934D5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96F0-7934-4832-91FB-E2D366DEE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EF239-7F09-40CA-8D9F-6BE0CD2E0402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E96C3-CE1A-4BD1-A7E9-E956C7AD4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F150-F251-45CE-8AE4-59CC6DB464E5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89C0-D5D0-4BA6-BC71-0B9D34527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80F1-A669-4FE4-92C4-8C3655D4C8E4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70615-9713-4C73-BDA6-C7EEAFF12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D1B10-255A-4A12-9E62-341B6509A532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1C53-641F-4BB0-A0F4-2E1BC26C9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165F-A2CB-44D9-8213-E442FF6CEC22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D8DEE-E160-4D11-A79B-0A9F4E71C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3C25-28E5-4B1F-8429-B7788B10B21D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11BB-AE2B-4D8C-80E8-C62A5A4D2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EE27E-D287-49B6-BF2E-996EA62BE800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E8810-B460-4F63-B7E5-FC63D293C8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F48A5-5182-49A5-B0C9-D4DE44E18C2B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52274-556C-4F80-954F-60F62C20BC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88B19-39F8-48E0-A43B-C5BC1C969887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AE02C-4A6D-4BF6-A794-D13E63DCD1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B1762E-FBE1-4A11-A61D-47B80F1C181A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4C0F6E-4701-4687-81B1-9E488B676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tiff"/><Relationship Id="rId7" Type="http://schemas.openxmlformats.org/officeDocument/2006/relationships/diagramColors" Target="../diagrams/colors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0.png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5.emf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3.png"/><Relationship Id="rId9" Type="http://schemas.microsoft.com/office/2007/relationships/diagramDrawing" Target="../diagrams/drawing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corvita.ru/images/methodics/dihatelnaya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57554" y="6072206"/>
            <a:ext cx="5572164" cy="57150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86116" y="6000768"/>
            <a:ext cx="557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Войнов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Борисович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2143116"/>
            <a:ext cx="885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Многофакторность категории здоровья и задачи современной школы</a:t>
            </a:r>
            <a:endParaRPr lang="ru-RU" sz="4800" b="1" dirty="0" smtClean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6143644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Ноябрь 2016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Региональный</a:t>
            </a:r>
            <a:r>
              <a:rPr lang="en-US" sz="2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центр здоровьесбережения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 в сфере образования Ростовской области</a:t>
            </a:r>
            <a:endParaRPr lang="ru-RU" sz="2800" b="1" dirty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0" name="Picture 2" descr="C:\Users\User\Pictures\заставка.bmp"/>
          <p:cNvPicPr>
            <a:picLocks noChangeAspect="1" noChangeArrowheads="1"/>
          </p:cNvPicPr>
          <p:nvPr/>
        </p:nvPicPr>
        <p:blipFill>
          <a:blip r:embed="rId2" cstate="print"/>
          <a:srcRect l="20673" r="21635" b="37464"/>
          <a:stretch>
            <a:fillRect/>
          </a:stretch>
        </p:blipFill>
        <p:spPr bwMode="auto">
          <a:xfrm>
            <a:off x="133319" y="110118"/>
            <a:ext cx="1143008" cy="93761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2880320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://roditeli.nzsh.ru/assets/images/armis-box.png"/>
          <p:cNvPicPr>
            <a:picLocks noChangeAspect="1" noChangeArrowheads="1"/>
          </p:cNvPicPr>
          <p:nvPr/>
        </p:nvPicPr>
        <p:blipFill>
          <a:blip r:embed="rId2" cstate="print"/>
          <a:srcRect r="4760" b="1821"/>
          <a:stretch>
            <a:fillRect/>
          </a:stretch>
        </p:blipFill>
        <p:spPr bwMode="auto">
          <a:xfrm>
            <a:off x="4000496" y="214290"/>
            <a:ext cx="51435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214282" y="0"/>
            <a:ext cx="4429156" cy="351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«АРМИС»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- </a:t>
            </a:r>
            <a:r>
              <a:rPr lang="ru-RU" sz="2400" kern="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аппаратно-программный комплекс для </a:t>
            </a:r>
            <a:r>
              <a:rPr lang="ru-RU" sz="2400" kern="0" dirty="0" err="1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скрининг-оценки</a:t>
            </a:r>
            <a:r>
              <a:rPr lang="ru-RU" sz="2400" kern="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 уровня психофизиологического и соматического здоровья, функциональных и адаптивных резервов организма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(Ростов-на-Дону, «КОРВИТА»)</a:t>
            </a: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142876" y="3429000"/>
            <a:ext cx="4182551" cy="30243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Комплексное многопараметрическое обследование за короткое время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Неинвазивные </a:t>
            </a: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инструментальные методы обследований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Безопасность для пациента </a:t>
            </a:r>
          </a:p>
        </p:txBody>
      </p:sp>
      <p:sp>
        <p:nvSpPr>
          <p:cNvPr id="5" name="Текст 3"/>
          <p:cNvSpPr txBox="1">
            <a:spLocks/>
          </p:cNvSpPr>
          <p:nvPr/>
        </p:nvSpPr>
        <p:spPr bwMode="auto">
          <a:xfrm>
            <a:off x="4286280" y="3500438"/>
            <a:ext cx="50006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Средство измерения — точные, достоверные измерения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Интеграция с информационными системами персональных данных разных уровней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b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Автоматическое обновление программного обеспечения через сеть Интернет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14282" y="857232"/>
            <a:ext cx="8807798" cy="528641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User\Pictures\лого белый прозрачный 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44624"/>
            <a:ext cx="360040" cy="441229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0" y="-357214"/>
            <a:ext cx="9144000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3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Нормативы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длины и массы тела детей школьного возраста по Ростовской области – осень 2012 – весна 2015 г.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9E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85852" y="6072230"/>
            <a:ext cx="2500330" cy="500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Длина тела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429256" y="6072206"/>
            <a:ext cx="2500330" cy="500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Масса тела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754" t="15942" r="28027" b="7153"/>
          <a:stretch>
            <a:fillRect/>
          </a:stretch>
        </p:blipFill>
        <p:spPr bwMode="auto">
          <a:xfrm>
            <a:off x="357158" y="928671"/>
            <a:ext cx="4044504" cy="505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 l="22754" t="14843" r="28906" b="3857"/>
          <a:stretch>
            <a:fillRect/>
          </a:stretch>
        </p:blipFill>
        <p:spPr bwMode="auto">
          <a:xfrm>
            <a:off x="4857752" y="928670"/>
            <a:ext cx="3769803" cy="507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00100" y="857232"/>
            <a:ext cx="7429552" cy="535785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User\Pictures\лого белый прозрачный 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44624"/>
            <a:ext cx="360040" cy="44122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1232" b="6771"/>
          <a:stretch>
            <a:fillRect/>
          </a:stretch>
        </p:blipFill>
        <p:spPr bwMode="auto">
          <a:xfrm>
            <a:off x="1142976" y="928670"/>
            <a:ext cx="7072362" cy="511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-32" y="-357214"/>
            <a:ext cx="9144000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dirty="0" smtClean="0">
                <a:solidFill>
                  <a:srgbClr val="9E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Сравнение параметров возрастных групп школьников женского и мужского пола</a:t>
            </a:r>
            <a:endParaRPr lang="ru-RU" sz="2800" dirty="0">
              <a:solidFill>
                <a:srgbClr val="9E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71406" y="5500702"/>
          <a:ext cx="3500462" cy="1285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Pictures\лого белый прозрачный 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44624"/>
            <a:ext cx="360040" cy="441229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-500090"/>
            <a:ext cx="9144000" cy="1643074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32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 Результаты обобщенного анализа процента представленности школьников с оценкой состояния сердечно-сосудистой системы «норма».  Мальчики. Диапазон обобщения 2013-2015 г.г.</a:t>
            </a:r>
            <a:endParaRPr lang="ru-RU" sz="2800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 cstate="print"/>
          <a:srcRect l="25806" t="23708" r="27868" b="15933"/>
          <a:stretch>
            <a:fillRect/>
          </a:stretch>
        </p:blipFill>
        <p:spPr bwMode="auto">
          <a:xfrm>
            <a:off x="642910" y="1571612"/>
            <a:ext cx="4349705" cy="39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4" cstate="print"/>
          <a:srcRect l="24611" t="15330" r="29870" b="19715"/>
          <a:stretch>
            <a:fillRect/>
          </a:stretch>
        </p:blipFill>
        <p:spPr bwMode="auto">
          <a:xfrm>
            <a:off x="4736805" y="1571613"/>
            <a:ext cx="419291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2214546" y="1714488"/>
            <a:ext cx="45720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7-10 лет. 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6143636" y="1785926"/>
            <a:ext cx="45720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15-17 лет. </a:t>
            </a:r>
          </a:p>
        </p:txBody>
      </p:sp>
      <p:pic>
        <p:nvPicPr>
          <p:cNvPr id="22" name="Рисунок 21"/>
          <p:cNvPicPr/>
          <p:nvPr/>
        </p:nvPicPr>
        <p:blipFill>
          <a:blip r:embed="rId3" cstate="print"/>
          <a:srcRect l="3536" t="85443" r="74051" b="6706"/>
          <a:stretch>
            <a:fillRect/>
          </a:stretch>
        </p:blipFill>
        <p:spPr bwMode="auto">
          <a:xfrm>
            <a:off x="376264" y="5909733"/>
            <a:ext cx="3406775" cy="94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4" cstate="print"/>
          <a:srcRect l="2958" t="86097" r="73391" b="6595"/>
          <a:stretch>
            <a:fillRect/>
          </a:stretch>
        </p:blipFill>
        <p:spPr bwMode="auto">
          <a:xfrm>
            <a:off x="4876826" y="6019800"/>
            <a:ext cx="3409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/>
        </p:nvGraphicFramePr>
        <p:xfrm>
          <a:off x="71406" y="5214950"/>
          <a:ext cx="3214710" cy="1571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85720" y="857232"/>
            <a:ext cx="8643998" cy="542928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User\Pictures\лого белый прозрачный 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44624"/>
            <a:ext cx="360040" cy="441229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785794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ru-RU" sz="32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Возрастные изменения остроты зрения школьников</a:t>
            </a:r>
            <a:endParaRPr lang="ru-RU" sz="2800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3633" t="45605" r="27148" b="14843"/>
          <a:stretch>
            <a:fillRect/>
          </a:stretch>
        </p:blipFill>
        <p:spPr bwMode="auto">
          <a:xfrm>
            <a:off x="571472" y="1000108"/>
            <a:ext cx="811218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Схема 5"/>
          <p:cNvGraphicFramePr/>
          <p:nvPr/>
        </p:nvGraphicFramePr>
        <p:xfrm>
          <a:off x="71406" y="4786346"/>
          <a:ext cx="3571900" cy="207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Pictures\лого белый прозрачный 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44624"/>
            <a:ext cx="360040" cy="44122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8999" t="33082" r="8691" b="6054"/>
          <a:stretch>
            <a:fillRect/>
          </a:stretch>
        </p:blipFill>
        <p:spPr bwMode="auto">
          <a:xfrm>
            <a:off x="340210" y="977906"/>
            <a:ext cx="8732384" cy="516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-500090"/>
            <a:ext cx="9144000" cy="1643074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32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> </a:t>
            </a:r>
            <a:r>
              <a:rPr lang="ru-RU" sz="28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Рост тела школьников. 6-7 лет. Усреднение по административным территориям, 2012-2016 г.г.</a:t>
            </a:r>
            <a:br>
              <a:rPr lang="ru-RU" sz="28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1438" y="5572140"/>
          <a:ext cx="3143240" cy="1214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071538" y="854056"/>
            <a:ext cx="7572428" cy="586109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User\Pictures\лого белый прозрачный 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44624"/>
            <a:ext cx="360040" cy="441229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214446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ru-RU" sz="32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Сравнение параметров возрастных групп школьников городов и сельских районов РО</a:t>
            </a:r>
            <a:endParaRPr lang="ru-RU" sz="2800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 cstate="print"/>
          <a:srcRect l="21646" t="21979" r="25584" b="13903"/>
          <a:stretch>
            <a:fillRect/>
          </a:stretch>
        </p:blipFill>
        <p:spPr bwMode="auto">
          <a:xfrm>
            <a:off x="785786" y="928670"/>
            <a:ext cx="778674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643042" y="2143116"/>
            <a:ext cx="1428760" cy="785818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28794" y="3571876"/>
            <a:ext cx="1428760" cy="785818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428728" y="5357826"/>
            <a:ext cx="1428760" cy="785818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153031" y="3162300"/>
            <a:ext cx="2647968" cy="785818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386410" y="1643050"/>
            <a:ext cx="2614614" cy="781055"/>
          </a:xfrm>
          <a:prstGeom prst="ellipse">
            <a:avLst/>
          </a:prstGeom>
          <a:noFill/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571868" y="5000636"/>
            <a:ext cx="785818" cy="78581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7189" y="1571612"/>
            <a:ext cx="8936811" cy="366238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4282" y="-142900"/>
            <a:ext cx="8643998" cy="15001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Рейтинг школ РО по параметру – масса тела учащихся старших классах, 16-18 лет</a:t>
            </a:r>
            <a:endParaRPr lang="ru-RU" sz="2800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428628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 t="15299"/>
          <a:stretch>
            <a:fillRect/>
          </a:stretch>
        </p:blipFill>
        <p:spPr bwMode="auto">
          <a:xfrm>
            <a:off x="4643406" y="1643050"/>
            <a:ext cx="450059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32954" t="21633" r="62648" b="72043"/>
          <a:stretch>
            <a:fillRect/>
          </a:stretch>
        </p:blipFill>
        <p:spPr bwMode="auto">
          <a:xfrm>
            <a:off x="3214678" y="1357298"/>
            <a:ext cx="918488" cy="11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/>
        </p:nvGraphicFramePr>
        <p:xfrm>
          <a:off x="71438" y="5357826"/>
          <a:ext cx="2714612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Рисунок 11"/>
          <p:cNvPicPr/>
          <p:nvPr/>
        </p:nvPicPr>
        <p:blipFill>
          <a:blip r:embed="rId4" cstate="print"/>
          <a:srcRect l="58836" t="21632" r="37646" b="72833"/>
          <a:stretch>
            <a:fillRect/>
          </a:stretch>
        </p:blipFill>
        <p:spPr bwMode="auto">
          <a:xfrm>
            <a:off x="7786710" y="1357298"/>
            <a:ext cx="71438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357290" y="1428736"/>
            <a:ext cx="7643866" cy="492922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5001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Значения показателя Индекс силы в ряду школьных классов – средние значения по всей совокупности обследуемых (2012-2016 г.г.)</a:t>
            </a:r>
            <a:endParaRPr lang="ru-RU" sz="2800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742955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71439" y="5643578"/>
            <a:ext cx="3143239" cy="1154789"/>
            <a:chOff x="0" y="59656"/>
            <a:chExt cx="3143239" cy="115478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59656"/>
              <a:ext cx="3143239" cy="115478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56372" y="116028"/>
              <a:ext cx="3030495" cy="1042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i="1" kern="1200" dirty="0" smtClean="0"/>
                <a:t>Выраженный, достоверный рост показателя, особенно – у мальчиков</a:t>
              </a:r>
              <a:endParaRPr lang="ru-RU" sz="2100" kern="1200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1071546"/>
            <a:ext cx="8643998" cy="492922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4282" y="-214338"/>
            <a:ext cx="8643998" cy="1500198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ru-RU" sz="28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Рейтинг ряда школ области по результатам сравнения Индекса силы – «10 – 1 классы»</a:t>
            </a:r>
            <a:br>
              <a:rPr lang="ru-RU" sz="28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(2015/2016 </a:t>
            </a:r>
            <a:r>
              <a:rPr lang="ru-RU" sz="2800" dirty="0" err="1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28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.; мальчики)</a:t>
            </a:r>
            <a:endParaRPr lang="ru-RU" sz="2800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15466" t="28179" r="25985" b="30537"/>
          <a:stretch>
            <a:fillRect/>
          </a:stretch>
        </p:blipFill>
        <p:spPr bwMode="auto">
          <a:xfrm>
            <a:off x="428596" y="1142984"/>
            <a:ext cx="835824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rot="16200000" flipH="1">
            <a:off x="1464447" y="2607463"/>
            <a:ext cx="1357322" cy="428628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7143768" y="3071810"/>
            <a:ext cx="1143008" cy="50006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71439" y="5643578"/>
            <a:ext cx="3143239" cy="1154789"/>
            <a:chOff x="0" y="59656"/>
            <a:chExt cx="3143239" cy="115478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59656"/>
              <a:ext cx="3143239" cy="115478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56372" y="116028"/>
              <a:ext cx="3030495" cy="1042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100" i="1" kern="1200" dirty="0" smtClean="0"/>
                <a:t>Объекты внимания – школы №7 и №8</a:t>
              </a:r>
              <a:endParaRPr lang="ru-RU" sz="2100" kern="1200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4282" y="571480"/>
            <a:ext cx="8501122" cy="17859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ts val="3500"/>
              </a:lnSpc>
              <a:buClr>
                <a:srgbClr val="A50021"/>
              </a:buClr>
              <a:buSzPct val="75000"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  <a:buClr>
                <a:srgbClr val="A50021"/>
              </a:buClr>
              <a:buSzPct val="75000"/>
            </a:pPr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Современная школа должна и может принимать активное участие в </a:t>
            </a:r>
            <a:r>
              <a:rPr lang="ru-RU" sz="3600" b="1" u="sng" dirty="0" smtClean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формировании, развитии и сохранении здоровья учащихся</a:t>
            </a:r>
          </a:p>
          <a:p>
            <a:pPr lvl="0" algn="just">
              <a:lnSpc>
                <a:spcPts val="2500"/>
              </a:lnSpc>
              <a:buClr>
                <a:srgbClr val="A50021"/>
              </a:buClr>
              <a:buSzPct val="75000"/>
            </a:pPr>
            <a:endParaRPr lang="ru-RU" sz="2400" dirty="0" smtClean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00232" y="4214818"/>
            <a:ext cx="6929486" cy="164307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ts val="2500"/>
              </a:lnSpc>
              <a:buClr>
                <a:srgbClr val="A50021"/>
              </a:buClr>
              <a:buSzPct val="75000"/>
              <a:buFont typeface="Arial" pitchFamily="34" charset="0"/>
              <a:buChar char="•"/>
              <a:tabLst>
                <a:tab pos="365125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Указ Президента РФ «Национальная стратегия действий в интересах детей на 2012-2017 г.г.» (№761, от 01.06.2012 г.)</a:t>
            </a:r>
          </a:p>
          <a:p>
            <a:pPr lvl="0" algn="just">
              <a:lnSpc>
                <a:spcPts val="2500"/>
              </a:lnSpc>
              <a:buClr>
                <a:srgbClr val="A50021"/>
              </a:buClr>
              <a:buSzPct val="75000"/>
              <a:buFont typeface="Arial" pitchFamily="34" charset="0"/>
              <a:buChar char="•"/>
              <a:tabLst>
                <a:tab pos="365125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ts val="2500"/>
              </a:lnSpc>
              <a:buClr>
                <a:srgbClr val="A50021"/>
              </a:buClr>
              <a:buSzPct val="75000"/>
              <a:buFont typeface="Arial" pitchFamily="34" charset="0"/>
              <a:buChar char="•"/>
              <a:tabLst>
                <a:tab pos="365125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Федеральный закон об образовании в РФ (ред.от 21.07.2014 г.). </a:t>
            </a:r>
          </a:p>
          <a:p>
            <a:pPr lvl="0" algn="just">
              <a:lnSpc>
                <a:spcPts val="2500"/>
              </a:lnSpc>
              <a:buClr>
                <a:srgbClr val="A50021"/>
              </a:buClr>
              <a:buSzPct val="75000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8906" t="32422" r="22754" b="34619"/>
          <a:stretch>
            <a:fillRect/>
          </a:stretch>
        </p:blipFill>
        <p:spPr bwMode="auto">
          <a:xfrm>
            <a:off x="0" y="1000108"/>
            <a:ext cx="9108345" cy="546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43998" cy="1500198"/>
          </a:xfrm>
        </p:spPr>
        <p:txBody>
          <a:bodyPr>
            <a:normAutofit/>
          </a:bodyPr>
          <a:lstStyle/>
          <a:p>
            <a:pPr>
              <a:lnSpc>
                <a:spcPts val="2500"/>
              </a:lnSpc>
            </a:pPr>
            <a:r>
              <a:rPr lang="ru-RU" sz="28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Динамика показателя Индекс силы </a:t>
            </a:r>
            <a:br>
              <a:rPr lang="ru-RU" sz="28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двух школ. 2015/2016 </a:t>
            </a:r>
            <a:r>
              <a:rPr lang="ru-RU" sz="2800" dirty="0" err="1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sz="2800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357950" y="4500570"/>
            <a:ext cx="2143140" cy="92869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Школа №8</a:t>
            </a:r>
          </a:p>
          <a:p>
            <a:pPr marL="0" marR="0" lvl="0" indent="0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Школа №7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4348" y="1643050"/>
            <a:ext cx="8001056" cy="500066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5001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Обобщенный показатель – «Процент </a:t>
            </a:r>
            <a:r>
              <a:rPr lang="ru-RU" sz="28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детей с </a:t>
            </a:r>
            <a:r>
              <a:rPr lang="ru-RU" sz="28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нормальным</a:t>
            </a:r>
            <a:r>
              <a:rPr lang="ru-RU" sz="28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 уровнем </a:t>
            </a:r>
            <a:r>
              <a:rPr lang="ru-RU" sz="28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физического развития» в младшей и старшей школе</a:t>
            </a:r>
            <a:endParaRPr lang="ru-RU" sz="2800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1875" t="29126" r="21875" b="24731"/>
          <a:stretch>
            <a:fillRect/>
          </a:stretch>
        </p:blipFill>
        <p:spPr bwMode="auto">
          <a:xfrm>
            <a:off x="1000100" y="1714488"/>
            <a:ext cx="7429552" cy="48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вал 9"/>
          <p:cNvSpPr/>
          <p:nvPr/>
        </p:nvSpPr>
        <p:spPr>
          <a:xfrm>
            <a:off x="6715140" y="2857496"/>
            <a:ext cx="1214446" cy="2143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28662" y="2786058"/>
            <a:ext cx="3143272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Школа №8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928662" y="4857760"/>
            <a:ext cx="3929090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Школа №7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714620"/>
            <a:ext cx="9144000" cy="157163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50800" dir="5400000" algn="ctr" rotWithShape="0">
              <a:srgbClr val="FFFF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5001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Средний балл по Педагогическому мониторингу  </a:t>
            </a:r>
            <a:r>
              <a:rPr lang="ru-RU" sz="28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- 2015/2016 </a:t>
            </a:r>
            <a:r>
              <a:rPr lang="ru-RU" sz="2800" dirty="0" err="1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уч.год</a:t>
            </a:r>
            <a:endParaRPr lang="ru-RU" sz="2800" dirty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14282" y="2928934"/>
            <a:ext cx="86439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ru-RU" sz="2900" b="1" dirty="0" smtClean="0">
                <a:solidFill>
                  <a:srgbClr val="9E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Школа №8 – 0,87</a:t>
            </a:r>
          </a:p>
          <a:p>
            <a:pPr algn="ctr"/>
            <a:r>
              <a:rPr lang="ru-RU" sz="2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Школа №7 – 0,56</a:t>
            </a:r>
          </a:p>
          <a:p>
            <a:pPr lvl="0" algn="ctr"/>
            <a:endParaRPr kumimoji="0" lang="ru-RU" sz="2900" b="1" i="0" u="none" strike="noStrike" kern="1200" cap="none" spc="0" normalizeH="0" baseline="0" noProof="0" dirty="0">
              <a:ln>
                <a:noFill/>
              </a:ln>
              <a:solidFill>
                <a:srgbClr val="9E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3528" y="571456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514350" indent="-514350">
              <a:lnSpc>
                <a:spcPts val="2500"/>
              </a:lnSpc>
              <a:spcAft>
                <a:spcPts val="600"/>
              </a:spcAft>
            </a:pPr>
            <a:r>
              <a:rPr lang="ru-RU" sz="2500" dirty="0" smtClean="0">
                <a:latin typeface="Times New Roman" pitchFamily="18" charset="0"/>
                <a:ea typeface="+mj-ea"/>
                <a:cs typeface="Times New Roman" pitchFamily="18" charset="0"/>
              </a:rPr>
              <a:t>1.    Здоровье школьника - комплексное понятие, раскрывающееся не только в медицинских, но и в физиологических , психологических, педагогических аспектах.</a:t>
            </a:r>
          </a:p>
          <a:p>
            <a:pPr marL="514350" lvl="0" indent="-514350">
              <a:lnSpc>
                <a:spcPts val="2500"/>
              </a:lnSpc>
              <a:spcAft>
                <a:spcPts val="0"/>
              </a:spcAft>
            </a:pPr>
            <a:r>
              <a:rPr lang="ru-RU" sz="2500" dirty="0" smtClean="0">
                <a:latin typeface="Times New Roman" pitchFamily="18" charset="0"/>
                <a:ea typeface="+mj-ea"/>
                <a:cs typeface="Times New Roman" pitchFamily="18" charset="0"/>
              </a:rPr>
              <a:t>2.    Задачи по формированию, развитию и сохранению здоровья школьников требует совершенствования: </a:t>
            </a:r>
          </a:p>
          <a:p>
            <a:pPr marL="1428750" lvl="2" indent="-514350">
              <a:lnSpc>
                <a:spcPts val="25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dirty="0" smtClean="0">
                <a:latin typeface="Times New Roman" pitchFamily="18" charset="0"/>
                <a:ea typeface="+mj-ea"/>
                <a:cs typeface="Times New Roman" pitchFamily="18" charset="0"/>
              </a:rPr>
              <a:t>оказания медицинской помощи, профилактики заболеваний;</a:t>
            </a:r>
          </a:p>
          <a:p>
            <a:pPr marL="1428750" lvl="2" indent="-514350">
              <a:lnSpc>
                <a:spcPts val="25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dirty="0" smtClean="0">
                <a:latin typeface="Times New Roman" pitchFamily="18" charset="0"/>
                <a:ea typeface="+mj-ea"/>
                <a:cs typeface="Times New Roman" pitchFamily="18" charset="0"/>
              </a:rPr>
              <a:t>факторов образовательной среды, </a:t>
            </a:r>
          </a:p>
          <a:p>
            <a:pPr marL="1428750" lvl="2" indent="-514350">
              <a:lnSpc>
                <a:spcPts val="25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dirty="0" smtClean="0">
                <a:latin typeface="Times New Roman" pitchFamily="18" charset="0"/>
                <a:ea typeface="+mj-ea"/>
                <a:cs typeface="Times New Roman" pitchFamily="18" charset="0"/>
              </a:rPr>
              <a:t>фундаментальных представлений о процессах роста и развития детей и юношей,  </a:t>
            </a:r>
          </a:p>
          <a:p>
            <a:pPr marL="1428750" lvl="2" indent="-514350">
              <a:lnSpc>
                <a:spcPts val="25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dirty="0" smtClean="0">
                <a:latin typeface="Times New Roman" pitchFamily="18" charset="0"/>
                <a:ea typeface="+mj-ea"/>
                <a:cs typeface="Times New Roman" pitchFamily="18" charset="0"/>
              </a:rPr>
              <a:t>педагогических технологий формирования основ здорового образа жизни, </a:t>
            </a:r>
          </a:p>
          <a:p>
            <a:pPr marL="1428750" lvl="2" indent="-514350">
              <a:lnSpc>
                <a:spcPts val="25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dirty="0" smtClean="0">
                <a:latin typeface="Times New Roman" pitchFamily="18" charset="0"/>
                <a:ea typeface="+mj-ea"/>
                <a:cs typeface="Times New Roman" pitchFamily="18" charset="0"/>
              </a:rPr>
              <a:t>средств контроля эффективности используемых технологий;</a:t>
            </a:r>
          </a:p>
          <a:p>
            <a:pPr marL="1428750" lvl="2" indent="-514350">
              <a:lnSpc>
                <a:spcPts val="25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500" dirty="0" smtClean="0">
                <a:latin typeface="Times New Roman" pitchFamily="18" charset="0"/>
                <a:ea typeface="+mj-ea"/>
                <a:cs typeface="Times New Roman" pitchFamily="18" charset="0"/>
              </a:rPr>
              <a:t>финансового и кадрового обеспечения этих вопросов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116632"/>
            <a:ext cx="6786610" cy="6429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9810" y="188070"/>
            <a:ext cx="7501022" cy="13573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ts val="3840"/>
              </a:lnSpc>
              <a:buClr>
                <a:srgbClr val="A50021"/>
              </a:buClr>
              <a:buSzPct val="75000"/>
            </a:pPr>
            <a:r>
              <a:rPr lang="ru-RU" sz="4000" b="1" dirty="0" smtClean="0">
                <a:solidFill>
                  <a:srgbClr val="9E0000"/>
                </a:solidFill>
                <a:latin typeface="Segoe Print" pitchFamily="2" charset="0"/>
                <a:cs typeface="Times New Roman" pitchFamily="18" charset="0"/>
              </a:rPr>
              <a:t>Заключение</a:t>
            </a:r>
            <a:endParaRPr lang="ru-RU" sz="4000" b="1" dirty="0" smtClean="0">
              <a:solidFill>
                <a:srgbClr val="9E0000"/>
              </a:solidFill>
              <a:latin typeface="Segoe Print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Pictures\лого белый прозрачный 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448" y="44624"/>
            <a:ext cx="360040" cy="441229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071670" y="2857496"/>
            <a:ext cx="6572296" cy="785794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ВНИМАНИЕ!!</a:t>
            </a:r>
            <a:br>
              <a:rPr lang="ru-RU" sz="32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/>
              <a:t> http://ocpprik.ru/rczso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/>
              <a:t>voinov05@mail.ru</a:t>
            </a:r>
            <a:endParaRPr lang="ru-RU" sz="3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1285860"/>
            <a:ext cx="4429156" cy="5000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7158" y="1357298"/>
            <a:ext cx="8501122" cy="31432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lnSpc>
                <a:spcPts val="3300"/>
              </a:lnSpc>
              <a:buClr>
                <a:srgbClr val="A50021"/>
              </a:buClr>
              <a:buSzPct val="75000"/>
            </a:pPr>
            <a:r>
              <a:rPr lang="ru-RU" sz="3600" b="1" dirty="0" smtClean="0">
                <a:solidFill>
                  <a:srgbClr val="9E0000"/>
                </a:solidFill>
                <a:latin typeface="Segoe Print" pitchFamily="2" charset="0"/>
              </a:rPr>
              <a:t>Здоровье человека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это способность взаимодействующих систем организма обеспечивать реализацию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безусловнорефлекторных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инстинктивных программ, фенотипического поведения и умственной деятельности, направленных на социальную и культурную сферы жизни.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2500"/>
              </a:lnSpc>
              <a:buClr>
                <a:srgbClr val="A50021"/>
              </a:buClr>
              <a:buSzPct val="75000"/>
            </a:pPr>
            <a:endParaRPr lang="ru-RU" sz="2800" dirty="0" smtClean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1142984"/>
            <a:ext cx="8286808" cy="1285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14282" y="1052736"/>
            <a:ext cx="8929718" cy="56166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lnSpc>
                <a:spcPts val="3500"/>
              </a:lnSpc>
              <a:buClr>
                <a:srgbClr val="A50021"/>
              </a:buClr>
              <a:buSzPct val="75000"/>
            </a:pPr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    </a:t>
            </a:r>
            <a:endParaRPr lang="ru-RU" sz="2800" b="1" dirty="0" smtClean="0">
              <a:solidFill>
                <a:srgbClr val="0000FF"/>
              </a:solidFill>
              <a:latin typeface="Segoe Print" pitchFamily="2" charset="0"/>
            </a:endParaRPr>
          </a:p>
          <a:p>
            <a:pPr marL="457200" lvl="0" indent="-457200">
              <a:lnSpc>
                <a:spcPts val="3500"/>
              </a:lnSpc>
              <a:buClr>
                <a:srgbClr val="A50021"/>
              </a:buClr>
              <a:buSzPct val="75000"/>
            </a:pPr>
            <a:r>
              <a:rPr lang="ru-RU" sz="3600" b="1" dirty="0" smtClean="0">
                <a:solidFill>
                  <a:srgbClr val="9E0000"/>
                </a:solidFill>
                <a:latin typeface="Segoe Print" pitchFamily="2" charset="0"/>
              </a:rPr>
              <a:t>   Здоровье – это средство жить полноценной жизнью </a:t>
            </a:r>
          </a:p>
          <a:p>
            <a:pPr marL="457200" lvl="0" indent="-457200">
              <a:buClr>
                <a:schemeClr val="tx1"/>
              </a:buClr>
              <a:buSzPct val="71000"/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отсутствие патологий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функц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нарушений,….</a:t>
            </a:r>
          </a:p>
          <a:p>
            <a:pPr marL="457200" lvl="0" indent="-457200">
              <a:buClr>
                <a:schemeClr val="tx1"/>
              </a:buClr>
              <a:buSzPct val="71000"/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качество роста и развития…</a:t>
            </a:r>
          </a:p>
          <a:p>
            <a:pPr marL="457200" lvl="0" indent="-457200">
              <a:buClr>
                <a:schemeClr val="tx1"/>
              </a:buClr>
              <a:buSzPct val="71000"/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количественные показатели</a:t>
            </a:r>
          </a:p>
          <a:p>
            <a:pPr marL="457200" lvl="0" indent="-457200">
              <a:buClr>
                <a:srgbClr val="A50021"/>
              </a:buClr>
              <a:buSzPct val="75000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        - сила, скорость, координация (ловкость!)</a:t>
            </a:r>
          </a:p>
          <a:p>
            <a:pPr marL="457200" indent="-457200">
              <a:buClr>
                <a:schemeClr val="tx1"/>
              </a:buClr>
              <a:buSzPct val="71000"/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особенности формирования личности,  </a:t>
            </a:r>
          </a:p>
          <a:p>
            <a:pPr marL="457200" lvl="0" indent="-457200">
              <a:buClr>
                <a:srgbClr val="A50021"/>
              </a:buClr>
              <a:buSzPct val="75000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- мировоззрение, полнота духовного мира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15436" cy="13573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14282" y="285728"/>
            <a:ext cx="8715436" cy="124103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ts val="3000"/>
              </a:lnSpc>
              <a:buClr>
                <a:srgbClr val="A50021"/>
              </a:buClr>
              <a:buSzPct val="75000"/>
            </a:pPr>
            <a:r>
              <a:rPr lang="ru-RU" sz="3200" b="1" dirty="0" smtClean="0">
                <a:solidFill>
                  <a:srgbClr val="9E0000"/>
                </a:solidFill>
                <a:latin typeface="Segoe Print" pitchFamily="2" charset="0"/>
              </a:rPr>
              <a:t>Качество и количество Здоровья школьника зависит от целого ряда условий</a:t>
            </a:r>
            <a:endParaRPr lang="ru-RU" sz="2400" dirty="0" smtClean="0">
              <a:solidFill>
                <a:srgbClr val="9E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822" t="36350" r="27654" b="19550"/>
          <a:stretch>
            <a:fillRect/>
          </a:stretch>
        </p:blipFill>
        <p:spPr bwMode="auto">
          <a:xfrm>
            <a:off x="395536" y="1700808"/>
            <a:ext cx="8522152" cy="497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0" y="0"/>
            <a:ext cx="8929718" cy="3643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lvl="0" indent="-457200">
              <a:lnSpc>
                <a:spcPts val="3500"/>
              </a:lnSpc>
              <a:buClr>
                <a:srgbClr val="A50021"/>
              </a:buClr>
              <a:buSzPct val="75000"/>
            </a:pPr>
            <a:r>
              <a:rPr lang="ru-RU" sz="2400" b="1" dirty="0" smtClean="0">
                <a:solidFill>
                  <a:srgbClr val="0000FF"/>
                </a:solidFill>
                <a:latin typeface="Segoe Print" pitchFamily="2" charset="0"/>
              </a:rPr>
              <a:t>    </a:t>
            </a:r>
            <a:endParaRPr lang="ru-RU" sz="2800" b="1" dirty="0" smtClean="0">
              <a:solidFill>
                <a:srgbClr val="0000FF"/>
              </a:solidFill>
              <a:latin typeface="Segoe Print" pitchFamily="2" charset="0"/>
            </a:endParaRPr>
          </a:p>
          <a:p>
            <a:pPr marL="457200" lvl="0" indent="-457200">
              <a:lnSpc>
                <a:spcPts val="3500"/>
              </a:lnSpc>
              <a:buClr>
                <a:srgbClr val="A50021"/>
              </a:buClr>
              <a:buSzPct val="75000"/>
            </a:pPr>
            <a:r>
              <a:rPr lang="ru-RU" sz="3600" b="1" dirty="0" smtClean="0">
                <a:solidFill>
                  <a:srgbClr val="9E0000"/>
                </a:solidFill>
                <a:latin typeface="Segoe Print" pitchFamily="2" charset="0"/>
              </a:rPr>
              <a:t>   Здоровье – это не только предметная область медицины</a:t>
            </a:r>
          </a:p>
          <a:p>
            <a:pPr marL="457200" lvl="0" indent="-457200">
              <a:lnSpc>
                <a:spcPts val="3500"/>
              </a:lnSpc>
              <a:buClr>
                <a:srgbClr val="A50021"/>
              </a:buClr>
              <a:buSzPct val="75000"/>
            </a:pPr>
            <a:endParaRPr lang="ru-RU" sz="3600" b="1" dirty="0" smtClean="0">
              <a:solidFill>
                <a:srgbClr val="9E0000"/>
              </a:solidFill>
              <a:latin typeface="Segoe Print" pitchFamily="2" charset="0"/>
            </a:endParaRPr>
          </a:p>
          <a:p>
            <a:pPr marL="457200" lvl="0" indent="-457200">
              <a:lnSpc>
                <a:spcPts val="3500"/>
              </a:lnSpc>
              <a:buClr>
                <a:srgbClr val="A50021"/>
              </a:buClr>
              <a:buSzPct val="75000"/>
            </a:pPr>
            <a:r>
              <a:rPr lang="ru-RU" sz="3600" b="1" dirty="0" smtClean="0">
                <a:solidFill>
                  <a:srgbClr val="9E0000"/>
                </a:solidFill>
                <a:latin typeface="Segoe Print" pitchFamily="2" charset="0"/>
              </a:rPr>
              <a:t>   Здоровье лежит в сфере интересов и ответственности и физиология, и психологии, и </a:t>
            </a:r>
            <a:r>
              <a:rPr lang="ru-RU" sz="3600" b="1" u="sng" dirty="0" smtClean="0">
                <a:solidFill>
                  <a:srgbClr val="9E0000"/>
                </a:solidFill>
                <a:latin typeface="Segoe Print" pitchFamily="2" charset="0"/>
              </a:rPr>
              <a:t>педагогики</a:t>
            </a:r>
            <a:endParaRPr lang="en-US" sz="3600" b="1" u="sng" dirty="0" smtClean="0">
              <a:solidFill>
                <a:srgbClr val="9E0000"/>
              </a:solidFill>
              <a:latin typeface="Segoe Print" pitchFamily="2" charset="0"/>
            </a:endParaRPr>
          </a:p>
          <a:p>
            <a:pPr marL="457200" lvl="0" indent="-457200">
              <a:lnSpc>
                <a:spcPts val="3500"/>
              </a:lnSpc>
              <a:buClr>
                <a:srgbClr val="A50021"/>
              </a:buClr>
              <a:buSzPct val="75000"/>
            </a:pPr>
            <a:endParaRPr lang="ru-RU" sz="1100" b="1" u="sng" dirty="0" smtClean="0">
              <a:solidFill>
                <a:srgbClr val="9E0000"/>
              </a:solidFill>
              <a:latin typeface="Segoe Print" pitchFamily="2" charset="0"/>
            </a:endParaRPr>
          </a:p>
          <a:p>
            <a:pPr marL="457200" lvl="0" indent="-457200">
              <a:lnSpc>
                <a:spcPts val="3000"/>
              </a:lnSpc>
              <a:buClr>
                <a:srgbClr val="A50021"/>
              </a:buClr>
              <a:buSzPct val="75000"/>
            </a:pPr>
            <a:r>
              <a:rPr lang="ru-RU" sz="2400" b="1" dirty="0" smtClean="0">
                <a:solidFill>
                  <a:srgbClr val="9E0000"/>
                </a:solidFill>
                <a:latin typeface="Segoe Print" pitchFamily="2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Снижение массы тела у первоклашек на пике адаптации к школе</a:t>
            </a:r>
          </a:p>
          <a:p>
            <a:pPr marL="457200" lvl="0" indent="-457200">
              <a:lnSpc>
                <a:spcPts val="3000"/>
              </a:lnSpc>
              <a:buClr>
                <a:srgbClr val="A50021"/>
              </a:buClr>
              <a:buSzPct val="75000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Стресс выпускных экзаменов (!ЕГЭ)</a:t>
            </a:r>
          </a:p>
          <a:p>
            <a:pPr marL="457200" lvl="0" indent="-457200">
              <a:lnSpc>
                <a:spcPts val="3000"/>
              </a:lnSpc>
              <a:buClr>
                <a:srgbClr val="A50021"/>
              </a:buClr>
              <a:buSzPct val="75000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Личностные деформации и психосоматические расстройства у взрослых на фоне социальной дезадаптации…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00034" y="285728"/>
            <a:ext cx="6786610" cy="6429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78" name="AutoShape 2" descr="Здоровое питание для школь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Здоровое питание для школь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14282" y="1500174"/>
            <a:ext cx="8715436" cy="24554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ts val="3840"/>
              </a:lnSpc>
              <a:buClr>
                <a:srgbClr val="A50021"/>
              </a:buClr>
              <a:buSzPct val="75000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 первичного знакомства с приемами, формами, упражнениями, продуктами до освоения и закрепления в опыте…</a:t>
            </a:r>
          </a:p>
          <a:p>
            <a:pPr lvl="0" algn="just">
              <a:lnSpc>
                <a:spcPts val="3840"/>
              </a:lnSpc>
              <a:buClr>
                <a:srgbClr val="A50021"/>
              </a:buClr>
              <a:buSzPct val="75000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ts val="3840"/>
              </a:lnSpc>
              <a:buClr>
                <a:srgbClr val="A50021"/>
              </a:buClr>
              <a:buSzPct val="75000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Привычка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образ жизни, культура….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42978" y="4365104"/>
            <a:ext cx="7501022" cy="13573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ts val="3840"/>
              </a:lnSpc>
              <a:buClr>
                <a:srgbClr val="A50021"/>
              </a:buClr>
              <a:buSzPct val="75000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Широта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ощущений, действий, решений….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14348" y="357166"/>
            <a:ext cx="7501022" cy="13573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ts val="3840"/>
              </a:lnSpc>
              <a:buClr>
                <a:srgbClr val="A50021"/>
              </a:buClr>
              <a:buSzPct val="75000"/>
            </a:pPr>
            <a:r>
              <a:rPr lang="ru-RU" sz="4000" b="1" dirty="0" smtClean="0">
                <a:solidFill>
                  <a:srgbClr val="9E0000"/>
                </a:solidFill>
                <a:latin typeface="Segoe Print" pitchFamily="2" charset="0"/>
                <a:cs typeface="Times New Roman" pitchFamily="18" charset="0"/>
              </a:rPr>
              <a:t>Здоровый образ жизни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404664"/>
            <a:ext cx="8358246" cy="17145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78" name="AutoShape 2" descr="Здоровое питание для школь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0" name="AutoShape 4" descr="Здоровое питание для школь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3" name="AutoShape 5" descr="https://pp.vk.me/c631430/v631430909/40ed5/kELxwgQ14n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404664"/>
            <a:ext cx="82089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9E0000"/>
                </a:solidFill>
                <a:latin typeface="Segoe Print" pitchFamily="2" charset="0"/>
                <a:cs typeface="Times New Roman" pitchFamily="18" charset="0"/>
              </a:rPr>
              <a:t>Проект по созданию единого </a:t>
            </a:r>
            <a:r>
              <a:rPr lang="ru-RU" sz="2800" b="1" dirty="0" err="1" smtClean="0">
                <a:solidFill>
                  <a:srgbClr val="9E0000"/>
                </a:solidFill>
                <a:latin typeface="Segoe Print" pitchFamily="2" charset="0"/>
                <a:cs typeface="Times New Roman" pitchFamily="18" charset="0"/>
              </a:rPr>
              <a:t>здоровьесберегающего</a:t>
            </a:r>
            <a:r>
              <a:rPr lang="ru-RU" sz="2800" b="1" dirty="0" smtClean="0">
                <a:solidFill>
                  <a:srgbClr val="9E0000"/>
                </a:solidFill>
                <a:latin typeface="Segoe Print" pitchFamily="2" charset="0"/>
                <a:cs typeface="Times New Roman" pitchFamily="18" charset="0"/>
              </a:rPr>
              <a:t> образовательного пространства в масштабе Ростовского региона</a:t>
            </a:r>
          </a:p>
          <a:p>
            <a:r>
              <a:rPr lang="ru-RU" sz="2000" dirty="0" smtClean="0"/>
              <a:t> 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9E0000"/>
                </a:solidFill>
                <a:latin typeface="Segoe Print" pitchFamily="2" charset="0"/>
                <a:cs typeface="Times New Roman" pitchFamily="18" charset="0"/>
              </a:rPr>
              <a:t>Модель «Школы здоровья» </a:t>
            </a:r>
          </a:p>
          <a:p>
            <a:pPr marL="965200" indent="-342900"/>
            <a:r>
              <a:rPr lang="ru-RU" sz="2000" dirty="0" smtClean="0"/>
              <a:t>      Пожарская Е.Н. Инновационный образовательный проект «</a:t>
            </a:r>
            <a:r>
              <a:rPr lang="ru-RU" sz="2000" dirty="0" err="1" smtClean="0"/>
              <a:t>Здоровьесберегающая</a:t>
            </a:r>
            <a:r>
              <a:rPr lang="ru-RU" sz="2000" dirty="0" smtClean="0"/>
              <a:t> школа». Ростов </a:t>
            </a:r>
            <a:r>
              <a:rPr lang="ru-RU" sz="2000" dirty="0" err="1" smtClean="0"/>
              <a:t>н</a:t>
            </a:r>
            <a:r>
              <a:rPr lang="ru-RU" sz="2000" dirty="0" smtClean="0"/>
              <a:t>/Д: Изд-во ГБОУ ДПО РО РИПК и ППРО, 2011. </a:t>
            </a:r>
          </a:p>
          <a:p>
            <a:pPr marL="965200" indent="-342900"/>
            <a:endParaRPr lang="ru-RU" sz="2000" dirty="0" smtClean="0"/>
          </a:p>
          <a:p>
            <a:r>
              <a:rPr lang="ru-RU" sz="2400" b="1" dirty="0" smtClean="0">
                <a:solidFill>
                  <a:srgbClr val="9E0000"/>
                </a:solidFill>
                <a:latin typeface="Segoe Print" pitchFamily="2" charset="0"/>
                <a:cs typeface="Times New Roman" pitchFamily="18" charset="0"/>
              </a:rPr>
              <a:t>2. Интернет-приложение «Наша здоровая школа» и сеть образовательных учреждений области</a:t>
            </a:r>
          </a:p>
          <a:p>
            <a:endParaRPr lang="ru-RU" sz="2400" b="1" dirty="0" smtClean="0">
              <a:solidFill>
                <a:srgbClr val="9E0000"/>
              </a:solidFill>
              <a:latin typeface="Segoe Print" pitchFamily="2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9E0000"/>
                </a:solidFill>
                <a:latin typeface="Segoe Print" pitchFamily="2" charset="0"/>
                <a:cs typeface="Times New Roman" pitchFamily="18" charset="0"/>
              </a:rPr>
              <a:t>3. Аппаратно-программный комплекс </a:t>
            </a:r>
            <a:r>
              <a:rPr lang="ru-RU" sz="2400" b="1" dirty="0" err="1" smtClean="0">
                <a:solidFill>
                  <a:srgbClr val="9E0000"/>
                </a:solidFill>
                <a:latin typeface="Segoe Print" pitchFamily="2" charset="0"/>
                <a:cs typeface="Times New Roman" pitchFamily="18" charset="0"/>
              </a:rPr>
              <a:t>донозологической</a:t>
            </a:r>
            <a:r>
              <a:rPr lang="ru-RU" sz="2400" b="1" dirty="0" smtClean="0">
                <a:solidFill>
                  <a:srgbClr val="9E0000"/>
                </a:solidFill>
                <a:latin typeface="Segoe Print" pitchFamily="2" charset="0"/>
                <a:cs typeface="Times New Roman" pitchFamily="18" charset="0"/>
              </a:rPr>
              <a:t> диагностики «АРМИС»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0"/>
            <a:ext cx="5796136" cy="14847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571612"/>
            <a:ext cx="8358214" cy="4643470"/>
          </a:xfrm>
        </p:spPr>
        <p:txBody>
          <a:bodyPr>
            <a:noAutofit/>
          </a:bodyPr>
          <a:lstStyle/>
          <a:p>
            <a:pPr algn="l">
              <a:spcAft>
                <a:spcPts val="40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реализует три вида мониторинга: состояния образовательной среды школы, физического здоровья школьников,  социально-психологических факторов, влияющих на здоровье школьников;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реализует  формирование многопараметрической базы данных по результатам всех мониторингов и обследований;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испльзованием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экспертной системы – выполняет автоматические расчеты и анализ, формирование методических рекомендаций, обеспечивающих обратную связь Школы - Центр здоровья</a:t>
            </a:r>
            <a:endParaRPr lang="ru-RU" sz="7200" b="1" i="1" kern="0" dirty="0" smtClean="0">
              <a:solidFill>
                <a:srgbClr val="9E0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corvita.ru/images/methodics/dihatelnaya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</p:spPr>
      </p:pic>
      <p:pic>
        <p:nvPicPr>
          <p:cNvPr id="1029" name="Picture 5" descr="http://corvita.ru/images/methodics/dihatelnaya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466725"/>
            <a:ext cx="9525" cy="9525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8580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     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056" tIns="15235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056" tIns="15235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056" tIns="15235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056" tIns="15235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457056" tIns="152352" rIns="91440" bIns="76176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42812" y="500050"/>
            <a:ext cx="90011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2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Информационная система 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«Наша здоровая школа» 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9E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 smtClean="0">
                <a:solidFill>
                  <a:srgbClr val="9E0000"/>
                </a:solidFill>
                <a:latin typeface="Times New Roman" pitchFamily="18" charset="0"/>
                <a:cs typeface="Times New Roman" pitchFamily="18" charset="0"/>
              </a:rPr>
              <a:t>(Ростов-на-Дону, «КОРВИТА»)</a:t>
            </a:r>
          </a:p>
          <a:p>
            <a:pPr marL="0" marR="0" lvl="2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E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2000" b="1" i="1" u="none" strike="noStrike" kern="0" cap="none" spc="0" normalizeH="0" baseline="0" noProof="0" dirty="0" smtClean="0">
              <a:ln>
                <a:noFill/>
              </a:ln>
              <a:solidFill>
                <a:srgbClr val="9E0000"/>
              </a:solidFill>
              <a:effectLst/>
              <a:uLnTx/>
              <a:uFillTx/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7158" y="1619896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*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57158" y="3357562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*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57158" y="4572008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*</a:t>
            </a:r>
            <a:endParaRPr lang="ru-RU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554</Words>
  <Application>Microsoft Office PowerPoint</Application>
  <PresentationFormat>Экран (4:3)</PresentationFormat>
  <Paragraphs>101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Times New Roman</vt:lpstr>
      <vt:lpstr>Segoe Print</vt:lpstr>
      <vt:lpstr>Batang</vt:lpstr>
      <vt:lpstr>Bookman Old Style</vt:lpstr>
      <vt:lpstr>宋体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реализует три вида мониторинга: состояния образовательной среды школы, физического здоровья школьников,  социально-психологических факторов, влияющих на здоровье школьников; реализует  формирование многопараметрической базы данных по результатам всех мониторингов и обследований;  с испльзованием экспертной системы – выполняет автоматические расчеты и анализ, формирование методических рекомендаций, обеспечивающих обратную связь Школы - Центр здоровья</vt:lpstr>
      <vt:lpstr>Слайд 10</vt:lpstr>
      <vt:lpstr>Слайд 11</vt:lpstr>
      <vt:lpstr>Слайд 12</vt:lpstr>
      <vt:lpstr>   Результаты обобщенного анализа процента представленности школьников с оценкой состояния сердечно-сосудистой системы «норма».  Мальчики. Диапазон обобщения 2013-2015 г.г.</vt:lpstr>
      <vt:lpstr> Возрастные изменения остроты зрения школьников</vt:lpstr>
      <vt:lpstr>   Рост тела школьников. 6-7 лет. Усреднение по административным территориям, 2012-2016 г.г. </vt:lpstr>
      <vt:lpstr> Сравнение параметров возрастных групп школьников городов и сельских районов РО</vt:lpstr>
      <vt:lpstr>Рейтинг школ РО по параметру – масса тела учащихся старших классах, 16-18 лет</vt:lpstr>
      <vt:lpstr>Значения показателя Индекс силы в ряду школьных классов – средние значения по всей совокупности обследуемых (2012-2016 г.г.)</vt:lpstr>
      <vt:lpstr>Рейтинг ряда школ области по результатам сравнения Индекса силы – «10 – 1 классы» (2015/2016 уч.г.; мальчики)</vt:lpstr>
      <vt:lpstr>Динамика показателя Индекс силы  двух школ. 2015/2016 уч.год</vt:lpstr>
      <vt:lpstr>Обобщенный показатель – «Процент детей с нормальным уровнем физического развития» в младшей и старшей школе</vt:lpstr>
      <vt:lpstr>Средний балл по Педагогическому мониторингу  - 2015/2016 уч.год</vt:lpstr>
      <vt:lpstr>Слайд 23</vt:lpstr>
      <vt:lpstr> СПАСИБО ЗА ВНИМАНИЕ!!   http://ocpprik.ru/rczso  voinov05@mail.ru</vt:lpstr>
    </vt:vector>
  </TitlesOfParts>
  <Company>xxx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hobbitPC</dc:creator>
  <cp:lastModifiedBy>svetabor1</cp:lastModifiedBy>
  <cp:revision>83</cp:revision>
  <dcterms:created xsi:type="dcterms:W3CDTF">2013-03-18T22:48:52Z</dcterms:created>
  <dcterms:modified xsi:type="dcterms:W3CDTF">2016-11-23T15:33:18Z</dcterms:modified>
</cp:coreProperties>
</file>